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>
      <p:cViewPr varScale="1">
        <p:scale>
          <a:sx n="124" d="100"/>
          <a:sy n="124" d="100"/>
        </p:scale>
        <p:origin x="1824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slide" Target="slides/slide149.xml"/><Relationship Id="rId151" Type="http://schemas.openxmlformats.org/officeDocument/2006/relationships/presProps" Target="presProps.xml"/><Relationship Id="rId152" Type="http://schemas.openxmlformats.org/officeDocument/2006/relationships/viewProps" Target="viewProps.xml"/><Relationship Id="rId153" Type="http://schemas.openxmlformats.org/officeDocument/2006/relationships/theme" Target="theme/theme1.xml"/><Relationship Id="rId15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89037" y="1867318"/>
            <a:ext cx="676592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‹n.º›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‹n.º›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‹n.º›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‹n.º›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‹n.º›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8273" y="-52351"/>
            <a:ext cx="8567452" cy="18027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6011" y="1920492"/>
            <a:ext cx="8131977" cy="3855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‹n.º›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altonmartins@unb.b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jp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jp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jpg"/><Relationship Id="rId3" Type="http://schemas.openxmlformats.org/officeDocument/2006/relationships/hyperlink" Target="http://www.youtube.com/watch?v=6q42dlcwW5g" TargetMode="Externa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tainacan.org/" TargetMode="External"/><Relationship Id="rId3" Type="http://schemas.openxmlformats.org/officeDocument/2006/relationships/image" Target="../media/image89.jp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jp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jp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jp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jp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jp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jp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Relationship Id="rId3" Type="http://schemas.openxmlformats.org/officeDocument/2006/relationships/hyperlink" Target="http://tainacan.org/2019/03/06/criando-acervos-digitais-com-o-tainacan/" TargetMode="Externa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revista.cultura.gov.br/" TargetMode="External"/><Relationship Id="rId3" Type="http://schemas.openxmlformats.org/officeDocument/2006/relationships/image" Target="../media/image99.jp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gramadorabrasil.medialab.ufg.br/" TargetMode="External"/><Relationship Id="rId3" Type="http://schemas.openxmlformats.org/officeDocument/2006/relationships/image" Target="../media/image10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museudeitaipu.museus.gov.br/" TargetMode="External"/><Relationship Id="rId3" Type="http://schemas.openxmlformats.org/officeDocument/2006/relationships/image" Target="../media/image101.jp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hn.acervos.museus.gov.br/" TargetMode="External"/><Relationship Id="rId3" Type="http://schemas.openxmlformats.org/officeDocument/2006/relationships/image" Target="../media/image102.jp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tainacan.museudoindio.gov.br/" TargetMode="External"/><Relationship Id="rId3" Type="http://schemas.openxmlformats.org/officeDocument/2006/relationships/image" Target="../media/image103.jp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4.jp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jp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memoriamslufrgs.online/tainacan/" TargetMode="External"/><Relationship Id="rId3" Type="http://schemas.openxmlformats.org/officeDocument/2006/relationships/image" Target="../media/image106.jp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memoriamslufrgs.online/tainacan/" TargetMode="External"/><Relationship Id="rId3" Type="http://schemas.openxmlformats.org/officeDocument/2006/relationships/image" Target="../media/image106.jp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memoriamslufrgs.online/tainacan/" TargetMode="External"/><Relationship Id="rId3" Type="http://schemas.openxmlformats.org/officeDocument/2006/relationships/image" Target="../media/image107.jp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memoriamslufrgs.online/tainacan/" TargetMode="External"/><Relationship Id="rId3" Type="http://schemas.openxmlformats.org/officeDocument/2006/relationships/image" Target="../media/image10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164.41.122.70/" TargetMode="External"/><Relationship Id="rId3" Type="http://schemas.openxmlformats.org/officeDocument/2006/relationships/image" Target="../media/image109.jp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museuvictormeirelles.museus.gov.br/noticias/projeto-tainacan-vai-" TargetMode="External"/><Relationship Id="rId3" Type="http://schemas.openxmlformats.org/officeDocument/2006/relationships/image" Target="../media/image110.jp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funarte.gov.br/artes-integradas/funarte-digital-novo-portal-a-" TargetMode="External"/><Relationship Id="rId3" Type="http://schemas.openxmlformats.org/officeDocument/2006/relationships/image" Target="../media/image111.jp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festivalvillalobos.com.br/novo/programacao/apresentacao-das-linhas-" TargetMode="External"/><Relationship Id="rId3" Type="http://schemas.openxmlformats.org/officeDocument/2006/relationships/image" Target="../media/image112.jp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revistamuseu.com.br/site/br/artigos/18-de-maio/18-maio-2018/4751-museus-brasileiros-e-a-" TargetMode="External"/><Relationship Id="rId3" Type="http://schemas.openxmlformats.org/officeDocument/2006/relationships/image" Target="../media/image113.jp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brapci.inf.br/index.php/article/download/58982" TargetMode="External"/><Relationship Id="rId3" Type="http://schemas.openxmlformats.org/officeDocument/2006/relationships/image" Target="../media/image1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enancib.marilia.unesp.br/index.php/XIXENANCIB/xixenancib/paper/view/951/1695" TargetMode="External"/><Relationship Id="rId3" Type="http://schemas.openxmlformats.org/officeDocument/2006/relationships/image" Target="../media/image115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ventilandoacervos.museus.gov.br/wp-content/uploads/2018/12/06.Relato01.pdf" TargetMode="External"/><Relationship Id="rId3" Type="http://schemas.openxmlformats.org/officeDocument/2006/relationships/image" Target="../media/image116.jp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jp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8.jp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9.jp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daltonmartins@unb.br" TargetMode="External"/><Relationship Id="rId3" Type="http://schemas.openxmlformats.org/officeDocument/2006/relationships/image" Target="../media/image12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hyperlink" Target="http://wsl.softwarelivre.org/2012/0008/52.pdf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hyperlink" Target="http://www.ufg.br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ulturadigital.br/simposioacervosdigitais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hyperlink" Target="http://www.slideshare.net/Culturadigital/relato-simposioacervosdigitais2010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lideshare.net/Culturadigital/politicas-publicas-para-acervos-digitais" TargetMode="External"/><Relationship Id="rId3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narq.arquivonacional.gov.br/images/publ" TargetMode="Externa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ultura.gov.br/documents/10883/112" TargetMode="External"/><Relationship Id="rId3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ultura.gov.br/documents/10907/963" TargetMode="External"/><Relationship Id="rId3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dememorialpernambuco.blogspot.com/p/car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hyperlink" Target="http://www.medialab.ufg.br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ultura.gov.br/noticias-sai/-" TargetMode="External"/><Relationship Id="rId3" Type="http://schemas.openxmlformats.org/officeDocument/2006/relationships/hyperlink" Target="http://afro.culturadigital.br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cervodigital.iphan.gov.br/xmlui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ainacan.org/new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www.fci.unb.br/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etic.br/media/docs/publicacoes/2/TIC_CULT_2016_livro_eletronico.pdf" TargetMode="External"/><Relationship Id="rId3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escsp.org.br/online/artigo/12687_DALTON+LOPES+MARTINS" TargetMode="External"/><Relationship Id="rId3" Type="http://schemas.openxmlformats.org/officeDocument/2006/relationships/image" Target="../media/image46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g"/><Relationship Id="rId3" Type="http://schemas.openxmlformats.org/officeDocument/2006/relationships/hyperlink" Target="http://pro.europeana.eu/files/Europeana_Professional/Publications/europeana-bp-2016.pdf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g"/><Relationship Id="rId3" Type="http://schemas.openxmlformats.org/officeDocument/2006/relationships/hyperlink" Target="http://www.slideshare.net/szeke/2015-0205aackarma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slideshare.net/szeke/2015-0205aackarma" TargetMode="External"/><Relationship Id="rId3" Type="http://schemas.openxmlformats.org/officeDocument/2006/relationships/image" Target="../media/image49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slideshare.net/szeke/2015-0205aackarma" TargetMode="External"/><Relationship Id="rId3" Type="http://schemas.openxmlformats.org/officeDocument/2006/relationships/image" Target="../media/image50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slideshare.net/szeke/2015-0205aackarma" TargetMode="External"/><Relationship Id="rId3" Type="http://schemas.openxmlformats.org/officeDocument/2006/relationships/image" Target="../media/image51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urvey.openglam.ch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Relationship Id="rId3" Type="http://schemas.openxmlformats.org/officeDocument/2006/relationships/hyperlink" Target="http://survey.openglam.ch/publications/Estermann_2016_OpenGLAM_Benchmark_Survey_Unesco_Proceedings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urvey.openglam.ch/publications/Estermann_2016_OpenGLAM_Benchmark_Survey_Unesco_Proceedings.pdf" TargetMode="External"/><Relationship Id="rId3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urvey.openglam.ch/publications/Estermann_2016_OpenGLAM_Benchmark_Survey_Unesco_Proceedings.pdf" TargetMode="External"/><Relationship Id="rId3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urvey.openglam.ch/publications/Estermann_2016_OpenGLAM_Benchmark_Survey_Unesco_Proceedings.pdf" TargetMode="External"/><Relationship Id="rId3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urvey.openglam.ch/publications/Estermann_2016_OpenGLAM_Benchmark_Survey_Unesco_Proceedings.pdf" TargetMode="External"/><Relationship Id="rId3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hyperlink" Target="http://pro.europeana.eu/files/Europeana_Professional/Publications/europeana-benchmark-report-sep-2016.pdf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jpg"/><Relationship Id="rId3" Type="http://schemas.openxmlformats.org/officeDocument/2006/relationships/hyperlink" Target="http://www.europeana.eu/portal/pt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wdl.org/pt/" TargetMode="External"/><Relationship Id="rId3" Type="http://schemas.openxmlformats.org/officeDocument/2006/relationships/image" Target="../media/image64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americanartcollaborative.org/" TargetMode="External"/><Relationship Id="rId3" Type="http://schemas.openxmlformats.org/officeDocument/2006/relationships/image" Target="../media/image66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l.uk/aboutus/stratpolprog/increasingvalue/britishlibrary_economicevaluation.pdf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ndes.gov.br/SiteBNDES/export/sites/default/bn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4" Type="http://schemas.openxmlformats.org/officeDocument/2006/relationships/image" Target="../media/image73.jpg"/><Relationship Id="rId5" Type="http://schemas.openxmlformats.org/officeDocument/2006/relationships/image" Target="../media/image74.jpg"/><Relationship Id="rId6" Type="http://schemas.openxmlformats.org/officeDocument/2006/relationships/image" Target="../media/image75.jpg"/><Relationship Id="rId7" Type="http://schemas.openxmlformats.org/officeDocument/2006/relationships/image" Target="../media/image76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jpg"/><Relationship Id="rId3" Type="http://schemas.openxmlformats.org/officeDocument/2006/relationships/hyperlink" Target="http://www.revistas.usp.br/incid/article/view/125678/127737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revistas.usp.br/incid/article/view/125678/127737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revistas.usp.br/incid/article/view/134333/140237" TargetMode="External"/><Relationship Id="rId3" Type="http://schemas.openxmlformats.org/officeDocument/2006/relationships/image" Target="../media/image7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revistas.usp.br/incid/article/view/134333/140237" TargetMode="External"/><Relationship Id="rId3" Type="http://schemas.openxmlformats.org/officeDocument/2006/relationships/image" Target="../media/image8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revistas.usp.br/incid/article/view/134333/140237" TargetMode="External"/><Relationship Id="rId3" Type="http://schemas.openxmlformats.org/officeDocument/2006/relationships/image" Target="../media/image8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eer.ufrgs.br/index.php/EmQuestao/article/view/72951/44342" TargetMode="External"/><Relationship Id="rId3" Type="http://schemas.openxmlformats.org/officeDocument/2006/relationships/image" Target="../media/image82.jp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eer.unirio.br/index.php/morpheus/article/view/7584" TargetMode="External"/><Relationship Id="rId3" Type="http://schemas.openxmlformats.org/officeDocument/2006/relationships/image" Target="../media/image83.jp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273" y="0"/>
            <a:ext cx="7284720" cy="180276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75"/>
              </a:spcBef>
            </a:pPr>
            <a:r>
              <a:rPr sz="4400" spc="-5" dirty="0"/>
              <a:t>Acervos em </a:t>
            </a:r>
            <a:r>
              <a:rPr sz="4400" spc="-15" dirty="0"/>
              <a:t>rede </a:t>
            </a:r>
            <a:r>
              <a:rPr sz="4400" dirty="0"/>
              <a:t>e </a:t>
            </a:r>
            <a:r>
              <a:rPr sz="4400" spc="-5" dirty="0"/>
              <a:t>memória em  </a:t>
            </a:r>
            <a:r>
              <a:rPr sz="4400" spc="-10" dirty="0"/>
              <a:t>tempos </a:t>
            </a:r>
            <a:r>
              <a:rPr sz="4400" spc="-5" dirty="0"/>
              <a:t>de </a:t>
            </a:r>
            <a:r>
              <a:rPr sz="4400" spc="-15" dirty="0"/>
              <a:t>cultura</a:t>
            </a:r>
            <a:r>
              <a:rPr sz="4400" spc="15" dirty="0"/>
              <a:t> </a:t>
            </a:r>
            <a:r>
              <a:rPr sz="4400" spc="-10" dirty="0"/>
              <a:t>digital:</a:t>
            </a:r>
            <a:endParaRPr sz="4400"/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2800" spc="-10" dirty="0"/>
              <a:t>experiências </a:t>
            </a:r>
            <a:r>
              <a:rPr sz="2800" dirty="0"/>
              <a:t>e </a:t>
            </a:r>
            <a:r>
              <a:rPr sz="2800" spc="-5" dirty="0"/>
              <a:t>desafios </a:t>
            </a:r>
            <a:r>
              <a:rPr sz="2800" dirty="0"/>
              <a:t>do </a:t>
            </a:r>
            <a:r>
              <a:rPr sz="2800" spc="-15" dirty="0"/>
              <a:t>projeto</a:t>
            </a:r>
            <a:r>
              <a:rPr sz="2800" dirty="0"/>
              <a:t> </a:t>
            </a:r>
            <a:r>
              <a:rPr sz="2800" spc="-35" dirty="0"/>
              <a:t>Tainacan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24492" y="2293671"/>
            <a:ext cx="3806825" cy="277304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Semana do</a:t>
            </a: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 Bibliotecário</a:t>
            </a:r>
            <a:endParaRPr sz="22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  <a:spcBef>
                <a:spcPts val="525"/>
              </a:spcBef>
            </a:pP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Ministério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da Ciência, </a:t>
            </a:r>
            <a:r>
              <a:rPr sz="2200" spc="-25" dirty="0">
                <a:solidFill>
                  <a:srgbClr val="898989"/>
                </a:solidFill>
                <a:latin typeface="Calibri"/>
                <a:cs typeface="Calibri"/>
              </a:rPr>
              <a:t>Tecnologia,  </a:t>
            </a: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Inovações </a:t>
            </a: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e </a:t>
            </a: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Comunicações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Times New Roman"/>
              <a:cs typeface="Times New Roman"/>
            </a:endParaRPr>
          </a:p>
          <a:p>
            <a:pPr marL="605790" marR="597535" indent="-635" algn="ctr">
              <a:lnSpc>
                <a:spcPct val="120000"/>
              </a:lnSpc>
            </a:pP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Dalton Martins  </a:t>
            </a:r>
            <a:r>
              <a:rPr sz="22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d</a:t>
            </a:r>
            <a:r>
              <a:rPr sz="22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al</a:t>
            </a:r>
            <a:r>
              <a:rPr sz="2200" u="heavy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t</a:t>
            </a:r>
            <a:r>
              <a:rPr sz="22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o</a:t>
            </a:r>
            <a:r>
              <a:rPr sz="22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n</a:t>
            </a:r>
            <a:r>
              <a:rPr sz="22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m</a:t>
            </a:r>
            <a:r>
              <a:rPr sz="22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ar</a:t>
            </a:r>
            <a:r>
              <a:rPr sz="22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t</a:t>
            </a:r>
            <a:r>
              <a:rPr sz="22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i</a:t>
            </a:r>
            <a:r>
              <a:rPr sz="22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n</a:t>
            </a:r>
            <a:r>
              <a:rPr sz="22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s</a:t>
            </a:r>
            <a:r>
              <a:rPr sz="22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@unb.br 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15/03/2018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5041" y="2591172"/>
            <a:ext cx="3037004" cy="1618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66673" y="5414041"/>
            <a:ext cx="3050279" cy="13215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964" y="1004481"/>
            <a:ext cx="6361217" cy="477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965" y="1964503"/>
            <a:ext cx="7151076" cy="3559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600" y="1752600"/>
            <a:ext cx="4749800" cy="332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5979" y="2704533"/>
            <a:ext cx="6931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A </a:t>
            </a:r>
            <a:r>
              <a:rPr sz="4400" spc="-10" dirty="0"/>
              <a:t>solução tecnológica</a:t>
            </a:r>
            <a:r>
              <a:rPr sz="4400" dirty="0"/>
              <a:t> </a:t>
            </a:r>
            <a:r>
              <a:rPr sz="4400" spc="-10" dirty="0"/>
              <a:t>adotada</a:t>
            </a:r>
            <a:endParaRPr sz="44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5043" rIns="0" bIns="0" rtlCol="0">
            <a:spAutoFit/>
          </a:bodyPr>
          <a:lstStyle/>
          <a:p>
            <a:pPr marL="1280160" marR="5080" indent="-101473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Wordpress: </a:t>
            </a:r>
            <a:r>
              <a:rPr spc="-10" dirty="0"/>
              <a:t>solução </a:t>
            </a:r>
            <a:r>
              <a:rPr spc="-25" dirty="0"/>
              <a:t>para </a:t>
            </a:r>
            <a:r>
              <a:rPr spc="-15" dirty="0"/>
              <a:t>publicação </a:t>
            </a:r>
            <a:r>
              <a:rPr spc="-5" dirty="0"/>
              <a:t>de  dados </a:t>
            </a:r>
            <a:r>
              <a:rPr dirty="0"/>
              <a:t>e </a:t>
            </a:r>
            <a:r>
              <a:rPr spc="-25" dirty="0"/>
              <a:t>organização </a:t>
            </a:r>
            <a:r>
              <a:rPr spc="-5" dirty="0"/>
              <a:t>em</a:t>
            </a:r>
            <a:r>
              <a:rPr spc="-10" dirty="0"/>
              <a:t> </a:t>
            </a:r>
            <a:r>
              <a:rPr spc="-20" dirty="0"/>
              <a:t>rede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740501"/>
            <a:ext cx="9144000" cy="4318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5043" rIns="0" bIns="0" rtlCol="0">
            <a:spAutoFit/>
          </a:bodyPr>
          <a:lstStyle/>
          <a:p>
            <a:pPr marL="1280160" marR="5080" indent="-101473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Wordpress: </a:t>
            </a:r>
            <a:r>
              <a:rPr spc="-10" dirty="0"/>
              <a:t>solução </a:t>
            </a:r>
            <a:r>
              <a:rPr spc="-25" dirty="0"/>
              <a:t>para </a:t>
            </a:r>
            <a:r>
              <a:rPr spc="-15" dirty="0"/>
              <a:t>publicação </a:t>
            </a:r>
            <a:r>
              <a:rPr spc="-5" dirty="0"/>
              <a:t>de  dados </a:t>
            </a:r>
            <a:r>
              <a:rPr dirty="0"/>
              <a:t>e </a:t>
            </a:r>
            <a:r>
              <a:rPr spc="-25" dirty="0"/>
              <a:t>organização </a:t>
            </a:r>
            <a:r>
              <a:rPr spc="-5" dirty="0"/>
              <a:t>em</a:t>
            </a:r>
            <a:r>
              <a:rPr spc="-10" dirty="0"/>
              <a:t> </a:t>
            </a:r>
            <a:r>
              <a:rPr spc="-20" dirty="0"/>
              <a:t>rede</a:t>
            </a:r>
          </a:p>
        </p:txBody>
      </p:sp>
      <p:sp>
        <p:nvSpPr>
          <p:cNvPr id="3" name="object 3"/>
          <p:cNvSpPr/>
          <p:nvPr/>
        </p:nvSpPr>
        <p:spPr>
          <a:xfrm>
            <a:off x="1333500" y="2018258"/>
            <a:ext cx="6311900" cy="405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5043" rIns="0" bIns="0" rtlCol="0">
            <a:spAutoFit/>
          </a:bodyPr>
          <a:lstStyle/>
          <a:p>
            <a:pPr marL="1604645" marR="5080" indent="-1320165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Wordpress: </a:t>
            </a:r>
            <a:r>
              <a:rPr spc="-25" dirty="0"/>
              <a:t>vantagens para </a:t>
            </a:r>
            <a:r>
              <a:rPr dirty="0"/>
              <a:t>a </a:t>
            </a:r>
            <a:r>
              <a:rPr spc="-15" dirty="0"/>
              <a:t>realidade  </a:t>
            </a:r>
            <a:r>
              <a:rPr spc="-5" dirty="0"/>
              <a:t>das </a:t>
            </a:r>
            <a:r>
              <a:rPr spc="-15" dirty="0"/>
              <a:t>instituições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20" dirty="0"/>
              <a:t>cultura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7921625" cy="4217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017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Permite </a:t>
            </a:r>
            <a:r>
              <a:rPr sz="3200" spc="-20" dirty="0">
                <a:latin typeface="Calibri"/>
                <a:cs typeface="Calibri"/>
              </a:rPr>
              <a:t>integrar </a:t>
            </a:r>
            <a:r>
              <a:rPr sz="3200" spc="-10" dirty="0">
                <a:latin typeface="Calibri"/>
                <a:cs typeface="Calibri"/>
              </a:rPr>
              <a:t>site </a:t>
            </a:r>
            <a:r>
              <a:rPr sz="3200" spc="-5" dirty="0">
                <a:latin typeface="Calibri"/>
                <a:cs typeface="Calibri"/>
              </a:rPr>
              <a:t>institucional </a:t>
            </a:r>
            <a:r>
              <a:rPr sz="3200" dirty="0">
                <a:latin typeface="Calibri"/>
                <a:cs typeface="Calibri"/>
              </a:rPr>
              <a:t>e </a:t>
            </a:r>
            <a:r>
              <a:rPr sz="3200" spc="-20" dirty="0">
                <a:latin typeface="Calibri"/>
                <a:cs typeface="Calibri"/>
              </a:rPr>
              <a:t>gestão </a:t>
            </a:r>
            <a:r>
              <a:rPr sz="3200" spc="5" dirty="0">
                <a:latin typeface="Calibri"/>
                <a:cs typeface="Calibri"/>
              </a:rPr>
              <a:t>de  </a:t>
            </a:r>
            <a:r>
              <a:rPr sz="3200" spc="-5" dirty="0">
                <a:latin typeface="Calibri"/>
                <a:cs typeface="Calibri"/>
              </a:rPr>
              <a:t>acervos em </a:t>
            </a:r>
            <a:r>
              <a:rPr sz="3200" dirty="0">
                <a:latin typeface="Calibri"/>
                <a:cs typeface="Calibri"/>
              </a:rPr>
              <a:t>uma </a:t>
            </a:r>
            <a:r>
              <a:rPr sz="3200" spc="-5" dirty="0">
                <a:latin typeface="Calibri"/>
                <a:cs typeface="Calibri"/>
              </a:rPr>
              <a:t>única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solução;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0" dirty="0">
                <a:latin typeface="Calibri"/>
                <a:cs typeface="Calibri"/>
              </a:rPr>
              <a:t>Integra </a:t>
            </a:r>
            <a:r>
              <a:rPr sz="3200" spc="-15" dirty="0">
                <a:latin typeface="Calibri"/>
                <a:cs typeface="Calibri"/>
              </a:rPr>
              <a:t>facilmente </a:t>
            </a:r>
            <a:r>
              <a:rPr sz="3200" spc="-10" dirty="0">
                <a:latin typeface="Calibri"/>
                <a:cs typeface="Calibri"/>
              </a:rPr>
              <a:t>com </a:t>
            </a:r>
            <a:r>
              <a:rPr sz="3200" spc="-15" dirty="0">
                <a:latin typeface="Calibri"/>
                <a:cs typeface="Calibri"/>
              </a:rPr>
              <a:t>redes </a:t>
            </a:r>
            <a:r>
              <a:rPr sz="3200" dirty="0">
                <a:latin typeface="Calibri"/>
                <a:cs typeface="Calibri"/>
              </a:rPr>
              <a:t>e mídias </a:t>
            </a:r>
            <a:r>
              <a:rPr sz="3200" spc="-5" dirty="0">
                <a:latin typeface="Calibri"/>
                <a:cs typeface="Calibri"/>
              </a:rPr>
              <a:t>sociais,  </a:t>
            </a:r>
            <a:r>
              <a:rPr sz="3200" spc="-10" dirty="0">
                <a:latin typeface="Calibri"/>
                <a:cs typeface="Calibri"/>
              </a:rPr>
              <a:t>facilitando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10" dirty="0">
                <a:latin typeface="Calibri"/>
                <a:cs typeface="Calibri"/>
              </a:rPr>
              <a:t>circulação </a:t>
            </a:r>
            <a:r>
              <a:rPr sz="3200" dirty="0">
                <a:latin typeface="Calibri"/>
                <a:cs typeface="Calibri"/>
              </a:rPr>
              <a:t>da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informação;</a:t>
            </a:r>
            <a:endParaRPr sz="3200">
              <a:latin typeface="Calibri"/>
              <a:cs typeface="Calibri"/>
            </a:endParaRPr>
          </a:p>
          <a:p>
            <a:pPr marL="355600" marR="1404620" indent="-342900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0" dirty="0">
                <a:latin typeface="Calibri"/>
                <a:cs typeface="Calibri"/>
              </a:rPr>
              <a:t>Facilita </a:t>
            </a:r>
            <a:r>
              <a:rPr sz="3200" spc="-5" dirty="0">
                <a:latin typeface="Calibri"/>
                <a:cs typeface="Calibri"/>
              </a:rPr>
              <a:t>publicação </a:t>
            </a:r>
            <a:r>
              <a:rPr sz="3200" dirty="0">
                <a:latin typeface="Calibri"/>
                <a:cs typeface="Calibri"/>
              </a:rPr>
              <a:t>de dados </a:t>
            </a:r>
            <a:r>
              <a:rPr sz="3200" spc="-10" dirty="0">
                <a:latin typeface="Calibri"/>
                <a:cs typeface="Calibri"/>
              </a:rPr>
              <a:t>ligados </a:t>
            </a:r>
            <a:r>
              <a:rPr sz="3200" dirty="0">
                <a:latin typeface="Calibri"/>
                <a:cs typeface="Calibri"/>
              </a:rPr>
              <a:t>e  </a:t>
            </a:r>
            <a:r>
              <a:rPr sz="3200" spc="-10" dirty="0">
                <a:latin typeface="Calibri"/>
                <a:cs typeface="Calibri"/>
              </a:rPr>
              <a:t>semânticos </a:t>
            </a:r>
            <a:r>
              <a:rPr sz="3200" dirty="0">
                <a:latin typeface="Calibri"/>
                <a:cs typeface="Calibri"/>
              </a:rPr>
              <a:t>de </a:t>
            </a:r>
            <a:r>
              <a:rPr sz="3200" spc="-15" dirty="0">
                <a:latin typeface="Calibri"/>
                <a:cs typeface="Calibri"/>
              </a:rPr>
              <a:t>forma fácil 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simples;</a:t>
            </a:r>
            <a:endParaRPr sz="3200">
              <a:latin typeface="Calibri"/>
              <a:cs typeface="Calibri"/>
            </a:endParaRPr>
          </a:p>
          <a:p>
            <a:pPr marL="355600" marR="424815" indent="-3429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0" dirty="0">
                <a:latin typeface="Calibri"/>
                <a:cs typeface="Calibri"/>
              </a:rPr>
              <a:t>Facilita contratação </a:t>
            </a:r>
            <a:r>
              <a:rPr sz="3200" dirty="0">
                <a:latin typeface="Calibri"/>
                <a:cs typeface="Calibri"/>
              </a:rPr>
              <a:t>de </a:t>
            </a:r>
            <a:r>
              <a:rPr sz="3200" spc="-10" dirty="0">
                <a:latin typeface="Calibri"/>
                <a:cs typeface="Calibri"/>
              </a:rPr>
              <a:t>profissionais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20" dirty="0">
                <a:latin typeface="Calibri"/>
                <a:cs typeface="Calibri"/>
              </a:rPr>
              <a:t>baixo  </a:t>
            </a:r>
            <a:r>
              <a:rPr sz="3200" spc="-15" dirty="0">
                <a:latin typeface="Calibri"/>
                <a:cs typeface="Calibri"/>
              </a:rPr>
              <a:t>custo: </a:t>
            </a:r>
            <a:r>
              <a:rPr sz="3200" dirty="0">
                <a:latin typeface="Calibri"/>
                <a:cs typeface="Calibri"/>
              </a:rPr>
              <a:t>ampli </a:t>
            </a:r>
            <a:r>
              <a:rPr sz="3200" spc="-15" dirty="0">
                <a:latin typeface="Calibri"/>
                <a:cs typeface="Calibri"/>
              </a:rPr>
              <a:t>mercado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brasileiro.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5649" y="339722"/>
            <a:ext cx="7739842" cy="5243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59995" y="6057866"/>
            <a:ext cx="4797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www.youtube.com/watch?v=6q42dlcwW5g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183" y="6342098"/>
            <a:ext cx="1903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http://tainacan.org/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1144" y="539419"/>
            <a:ext cx="7941500" cy="5422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183" y="6342098"/>
            <a:ext cx="3801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https://wordpress.org/plugins/tainacan/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39800"/>
            <a:ext cx="9144000" cy="4973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183" y="6342098"/>
            <a:ext cx="4728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https://wordpress.org/themes/tainacan-interface/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22001" y="183149"/>
            <a:ext cx="6869603" cy="59340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1115" y="1351485"/>
            <a:ext cx="6799037" cy="4095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525" y="5972766"/>
            <a:ext cx="7021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Instala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10" dirty="0">
                <a:latin typeface="Calibri"/>
                <a:cs typeface="Calibri"/>
              </a:rPr>
              <a:t>atualiza </a:t>
            </a:r>
            <a:r>
              <a:rPr sz="1800" dirty="0">
                <a:latin typeface="Calibri"/>
                <a:cs typeface="Calibri"/>
              </a:rPr>
              <a:t>o </a:t>
            </a:r>
            <a:r>
              <a:rPr sz="1800" spc="-5" dirty="0">
                <a:latin typeface="Calibri"/>
                <a:cs typeface="Calibri"/>
              </a:rPr>
              <a:t>plugin </a:t>
            </a:r>
            <a:r>
              <a:rPr sz="1800" spc="-15" dirty="0">
                <a:latin typeface="Calibri"/>
                <a:cs typeface="Calibri"/>
              </a:rPr>
              <a:t>diretamente </a:t>
            </a:r>
            <a:r>
              <a:rPr sz="1800" dirty="0">
                <a:latin typeface="Calibri"/>
                <a:cs typeface="Calibri"/>
              </a:rPr>
              <a:t>do </a:t>
            </a:r>
            <a:r>
              <a:rPr sz="1800" spc="-5" dirty="0">
                <a:latin typeface="Calibri"/>
                <a:cs typeface="Calibri"/>
              </a:rPr>
              <a:t>painel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-10" dirty="0">
                <a:latin typeface="Calibri"/>
                <a:cs typeface="Calibri"/>
              </a:rPr>
              <a:t>controle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1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Wordpress!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96868"/>
            <a:ext cx="9144000" cy="5022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525" y="5972766"/>
            <a:ext cx="6926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Instala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10" dirty="0">
                <a:latin typeface="Calibri"/>
                <a:cs typeface="Calibri"/>
              </a:rPr>
              <a:t>atualiza </a:t>
            </a:r>
            <a:r>
              <a:rPr sz="1800" dirty="0">
                <a:latin typeface="Calibri"/>
                <a:cs typeface="Calibri"/>
              </a:rPr>
              <a:t>o </a:t>
            </a:r>
            <a:r>
              <a:rPr sz="1800" spc="-10" dirty="0">
                <a:latin typeface="Calibri"/>
                <a:cs typeface="Calibri"/>
              </a:rPr>
              <a:t>tema </a:t>
            </a:r>
            <a:r>
              <a:rPr sz="1800" spc="-15" dirty="0">
                <a:latin typeface="Calibri"/>
                <a:cs typeface="Calibri"/>
              </a:rPr>
              <a:t>diretamente </a:t>
            </a:r>
            <a:r>
              <a:rPr sz="1800" dirty="0">
                <a:latin typeface="Calibri"/>
                <a:cs typeface="Calibri"/>
              </a:rPr>
              <a:t>do </a:t>
            </a:r>
            <a:r>
              <a:rPr sz="1800" spc="-5" dirty="0">
                <a:latin typeface="Calibri"/>
                <a:cs typeface="Calibri"/>
              </a:rPr>
              <a:t>painel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-10" dirty="0">
                <a:latin typeface="Calibri"/>
                <a:cs typeface="Calibri"/>
              </a:rPr>
              <a:t>controle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1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Wordpress!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699731"/>
            <a:ext cx="9144000" cy="3458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8931" y="464312"/>
            <a:ext cx="64242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Painel </a:t>
            </a:r>
            <a:r>
              <a:rPr sz="4400" dirty="0"/>
              <a:t>de </a:t>
            </a:r>
            <a:r>
              <a:rPr sz="4400" spc="-20" dirty="0"/>
              <a:t>controle</a:t>
            </a:r>
            <a:r>
              <a:rPr sz="4400" spc="5" dirty="0"/>
              <a:t> </a:t>
            </a:r>
            <a:r>
              <a:rPr sz="4400" spc="-30" dirty="0"/>
              <a:t>interativo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0" y="1617124"/>
            <a:ext cx="8943347" cy="4614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5043" rIns="0" bIns="0" rtlCol="0">
            <a:spAutoFit/>
          </a:bodyPr>
          <a:lstStyle/>
          <a:p>
            <a:pPr marL="3493770" marR="5080" indent="-3100705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Editor </a:t>
            </a:r>
            <a:r>
              <a:rPr spc="-5" dirty="0"/>
              <a:t>de </a:t>
            </a:r>
            <a:r>
              <a:rPr spc="-15" dirty="0"/>
              <a:t>metadados: </a:t>
            </a:r>
            <a:r>
              <a:rPr spc="-5" dirty="0"/>
              <a:t>crie seu </a:t>
            </a:r>
            <a:r>
              <a:rPr spc="-15" dirty="0"/>
              <a:t>próprio  </a:t>
            </a:r>
            <a:r>
              <a:rPr spc="-5" dirty="0"/>
              <a:t>modelo</a:t>
            </a:r>
          </a:p>
        </p:txBody>
      </p:sp>
      <p:sp>
        <p:nvSpPr>
          <p:cNvPr id="3" name="object 3"/>
          <p:cNvSpPr/>
          <p:nvPr/>
        </p:nvSpPr>
        <p:spPr>
          <a:xfrm>
            <a:off x="2108200" y="1879600"/>
            <a:ext cx="4813300" cy="459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5043" rIns="0" bIns="0" rtlCol="0">
            <a:spAutoFit/>
          </a:bodyPr>
          <a:lstStyle/>
          <a:p>
            <a:pPr marL="3494404" marR="5080" indent="-3136265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Editor </a:t>
            </a:r>
            <a:r>
              <a:rPr spc="-5" dirty="0"/>
              <a:t>de </a:t>
            </a:r>
            <a:r>
              <a:rPr spc="-20" dirty="0"/>
              <a:t>taxonomias: </a:t>
            </a:r>
            <a:r>
              <a:rPr spc="-5" dirty="0"/>
              <a:t>crie seu </a:t>
            </a:r>
            <a:r>
              <a:rPr spc="-15" dirty="0"/>
              <a:t>próprio  </a:t>
            </a:r>
            <a:r>
              <a:rPr spc="-5" dirty="0"/>
              <a:t>modelo</a:t>
            </a:r>
          </a:p>
        </p:txBody>
      </p:sp>
      <p:sp>
        <p:nvSpPr>
          <p:cNvPr id="3" name="object 3"/>
          <p:cNvSpPr/>
          <p:nvPr/>
        </p:nvSpPr>
        <p:spPr>
          <a:xfrm>
            <a:off x="216524" y="2473815"/>
            <a:ext cx="8552721" cy="2873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0581" y="24902"/>
            <a:ext cx="179323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T</a:t>
            </a:r>
            <a:r>
              <a:rPr spc="-5" dirty="0"/>
              <a:t>u</a:t>
            </a:r>
            <a:r>
              <a:rPr spc="-40" dirty="0"/>
              <a:t>t</a:t>
            </a:r>
            <a:r>
              <a:rPr dirty="0"/>
              <a:t>o</a:t>
            </a:r>
            <a:r>
              <a:rPr spc="5" dirty="0"/>
              <a:t>r</a:t>
            </a:r>
            <a:r>
              <a:rPr spc="-10" dirty="0"/>
              <a:t>i</a:t>
            </a:r>
            <a:r>
              <a:rPr spc="-5" dirty="0"/>
              <a:t>a</a:t>
            </a:r>
            <a:r>
              <a:rPr spc="-10" dirty="0"/>
              <a:t>i</a:t>
            </a:r>
            <a:r>
              <a:rPr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653854" y="752496"/>
            <a:ext cx="5786184" cy="5535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56729" y="6309217"/>
            <a:ext cx="6911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http://tainacan.org/2019/03/06/criando-acervos-digitais-com-o-tainacan/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525" y="5972766"/>
            <a:ext cx="5459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Em torno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-5" dirty="0">
                <a:latin typeface="Calibri"/>
                <a:cs typeface="Calibri"/>
              </a:rPr>
              <a:t>1000 downloads </a:t>
            </a:r>
            <a:r>
              <a:rPr sz="1800" dirty="0">
                <a:latin typeface="Calibri"/>
                <a:cs typeface="Calibri"/>
              </a:rPr>
              <a:t>do </a:t>
            </a:r>
            <a:r>
              <a:rPr sz="1800" spc="-10" dirty="0">
                <a:latin typeface="Calibri"/>
                <a:cs typeface="Calibri"/>
              </a:rPr>
              <a:t>software </a:t>
            </a:r>
            <a:r>
              <a:rPr sz="1800" spc="-15" dirty="0">
                <a:latin typeface="Calibri"/>
                <a:cs typeface="Calibri"/>
              </a:rPr>
              <a:t>até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março/2019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5600" y="2520950"/>
            <a:ext cx="5816600" cy="171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788" y="494791"/>
            <a:ext cx="74409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Contexto </a:t>
            </a:r>
            <a:r>
              <a:rPr spc="-15" dirty="0"/>
              <a:t>atual: </a:t>
            </a:r>
            <a:r>
              <a:rPr dirty="0"/>
              <a:t>a </a:t>
            </a:r>
            <a:r>
              <a:rPr spc="-15" dirty="0"/>
              <a:t>rede </a:t>
            </a:r>
            <a:r>
              <a:rPr spc="-5" dirty="0"/>
              <a:t>em</a:t>
            </a:r>
            <a:r>
              <a:rPr spc="-15" dirty="0"/>
              <a:t> formação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9720"/>
            <a:ext cx="7619365" cy="462724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5600" marR="5080" indent="-342900">
              <a:lnSpc>
                <a:spcPts val="1730"/>
              </a:lnSpc>
              <a:spcBef>
                <a:spcPts val="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O </a:t>
            </a:r>
            <a:r>
              <a:rPr sz="1800" spc="-5" dirty="0">
                <a:latin typeface="Calibri"/>
                <a:cs typeface="Calibri"/>
              </a:rPr>
              <a:t>trabalho se iniciou </a:t>
            </a:r>
            <a:r>
              <a:rPr sz="1800" dirty="0">
                <a:latin typeface="Calibri"/>
                <a:cs typeface="Calibri"/>
              </a:rPr>
              <a:t>em </a:t>
            </a:r>
            <a:r>
              <a:rPr sz="1800" spc="-10" dirty="0">
                <a:latin typeface="Calibri"/>
                <a:cs typeface="Calibri"/>
              </a:rPr>
              <a:t>novembro/2017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10" dirty="0">
                <a:latin typeface="Calibri"/>
                <a:cs typeface="Calibri"/>
              </a:rPr>
              <a:t>seguirá </a:t>
            </a:r>
            <a:r>
              <a:rPr sz="1800" spc="-15" dirty="0">
                <a:latin typeface="Calibri"/>
                <a:cs typeface="Calibri"/>
              </a:rPr>
              <a:t>até </a:t>
            </a:r>
            <a:r>
              <a:rPr sz="1800" spc="-5" dirty="0">
                <a:latin typeface="Calibri"/>
                <a:cs typeface="Calibri"/>
              </a:rPr>
              <a:t>junho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-5" dirty="0">
                <a:latin typeface="Calibri"/>
                <a:cs typeface="Calibri"/>
              </a:rPr>
              <a:t>2019 </a:t>
            </a:r>
            <a:r>
              <a:rPr sz="1800" dirty="0">
                <a:latin typeface="Calibri"/>
                <a:cs typeface="Calibri"/>
              </a:rPr>
              <a:t>(a </a:t>
            </a:r>
            <a:r>
              <a:rPr sz="1800" spc="-5" dirty="0">
                <a:latin typeface="Calibri"/>
                <a:cs typeface="Calibri"/>
              </a:rPr>
              <a:t>partir  </a:t>
            </a:r>
            <a:r>
              <a:rPr sz="1800" spc="-10" dirty="0">
                <a:latin typeface="Calibri"/>
                <a:cs typeface="Calibri"/>
              </a:rPr>
              <a:t>disso,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todos </a:t>
            </a:r>
            <a:r>
              <a:rPr sz="1800" dirty="0">
                <a:latin typeface="Calibri"/>
                <a:cs typeface="Calibri"/>
              </a:rPr>
              <a:t>os </a:t>
            </a:r>
            <a:r>
              <a:rPr sz="1800" spc="-10" dirty="0">
                <a:latin typeface="Calibri"/>
                <a:cs typeface="Calibri"/>
              </a:rPr>
              <a:t>outros </a:t>
            </a:r>
            <a:r>
              <a:rPr sz="1800" spc="-5" dirty="0">
                <a:latin typeface="Calibri"/>
                <a:cs typeface="Calibri"/>
              </a:rPr>
              <a:t>museus </a:t>
            </a:r>
            <a:r>
              <a:rPr sz="1800" dirty="0">
                <a:latin typeface="Calibri"/>
                <a:cs typeface="Calibri"/>
              </a:rPr>
              <a:t>do </a:t>
            </a:r>
            <a:r>
              <a:rPr sz="1800" spc="-5" dirty="0">
                <a:latin typeface="Calibri"/>
                <a:cs typeface="Calibri"/>
              </a:rPr>
              <a:t>IBRAM) com </a:t>
            </a:r>
            <a:r>
              <a:rPr sz="1800" spc="-15" dirty="0">
                <a:latin typeface="Calibri"/>
                <a:cs typeface="Calibri"/>
              </a:rPr>
              <a:t>foco </a:t>
            </a:r>
            <a:r>
              <a:rPr sz="1800" dirty="0">
                <a:latin typeface="Calibri"/>
                <a:cs typeface="Calibri"/>
              </a:rPr>
              <a:t>nos </a:t>
            </a:r>
            <a:r>
              <a:rPr sz="1800" spc="-10" dirty="0">
                <a:latin typeface="Calibri"/>
                <a:cs typeface="Calibri"/>
              </a:rPr>
              <a:t>seguintes </a:t>
            </a:r>
            <a:r>
              <a:rPr sz="1800" spc="-5" dirty="0">
                <a:latin typeface="Calibri"/>
                <a:cs typeface="Calibri"/>
              </a:rPr>
              <a:t>museus </a:t>
            </a:r>
            <a:r>
              <a:rPr sz="1800" dirty="0">
                <a:latin typeface="Calibri"/>
                <a:cs typeface="Calibri"/>
              </a:rPr>
              <a:t>e  </a:t>
            </a:r>
            <a:r>
              <a:rPr sz="1800" spc="-5" dirty="0">
                <a:latin typeface="Calibri"/>
                <a:cs typeface="Calibri"/>
              </a:rPr>
              <a:t>instituições: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Museu </a:t>
            </a:r>
            <a:r>
              <a:rPr sz="1500" spc="-5" dirty="0">
                <a:latin typeface="Calibri"/>
                <a:cs typeface="Calibri"/>
              </a:rPr>
              <a:t>Histórico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Nacional/IBRAM/MinC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Museu </a:t>
            </a:r>
            <a:r>
              <a:rPr sz="1500" spc="-5" dirty="0">
                <a:latin typeface="Calibri"/>
                <a:cs typeface="Calibri"/>
              </a:rPr>
              <a:t>da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República/IBRAM/MinC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Museu Villa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Lobos/IBRAM/MinC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Museu </a:t>
            </a:r>
            <a:r>
              <a:rPr sz="1500" spc="-5" dirty="0">
                <a:latin typeface="Calibri"/>
                <a:cs typeface="Calibri"/>
              </a:rPr>
              <a:t>de Arqueologia de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Itaipu/IBRAM/MinC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Museu </a:t>
            </a:r>
            <a:r>
              <a:rPr sz="1500" spc="-5" dirty="0">
                <a:latin typeface="Calibri"/>
                <a:cs typeface="Calibri"/>
              </a:rPr>
              <a:t>da Casa da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Hera/IBRAM/MinC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Museu </a:t>
            </a:r>
            <a:r>
              <a:rPr sz="1500" spc="-5" dirty="0">
                <a:latin typeface="Calibri"/>
                <a:cs typeface="Calibri"/>
              </a:rPr>
              <a:t>do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Ouro/IBRAM/MinC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Museu </a:t>
            </a:r>
            <a:r>
              <a:rPr sz="1500" spc="-5" dirty="0">
                <a:latin typeface="Calibri"/>
                <a:cs typeface="Calibri"/>
              </a:rPr>
              <a:t>de São João del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Rey/IBRAM/MinC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Museo </a:t>
            </a:r>
            <a:r>
              <a:rPr sz="1500" spc="-5" dirty="0">
                <a:latin typeface="Calibri"/>
                <a:cs typeface="Calibri"/>
              </a:rPr>
              <a:t>do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Indio/FUNAI/MJ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Filme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Cultura/SAV/MinC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spc="-15" dirty="0">
                <a:latin typeface="Calibri"/>
                <a:cs typeface="Calibri"/>
              </a:rPr>
              <a:t>Programadora Brasil/SAV/MinC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spc="-5" dirty="0">
                <a:latin typeface="Calibri"/>
                <a:cs typeface="Calibri"/>
              </a:rPr>
              <a:t>Funarte/MinC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spc="-10" dirty="0">
                <a:latin typeface="Calibri"/>
                <a:cs typeface="Calibri"/>
              </a:rPr>
              <a:t>Instituto </a:t>
            </a:r>
            <a:r>
              <a:rPr sz="1500" spc="-15" dirty="0">
                <a:latin typeface="Calibri"/>
                <a:cs typeface="Calibri"/>
              </a:rPr>
              <a:t>Gustavo</a:t>
            </a:r>
            <a:r>
              <a:rPr sz="1500" spc="-10" dirty="0">
                <a:latin typeface="Calibri"/>
                <a:cs typeface="Calibri"/>
              </a:rPr>
              <a:t> Rosa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spc="-10" dirty="0">
                <a:latin typeface="Calibri"/>
                <a:cs typeface="Calibri"/>
              </a:rPr>
              <a:t>Curso </a:t>
            </a:r>
            <a:r>
              <a:rPr sz="1500" spc="-5" dirty="0">
                <a:latin typeface="Calibri"/>
                <a:cs typeface="Calibri"/>
              </a:rPr>
              <a:t>de Museologia da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UnB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spc="-10" dirty="0">
                <a:latin typeface="Calibri"/>
                <a:cs typeface="Calibri"/>
              </a:rPr>
              <a:t>Curso </a:t>
            </a:r>
            <a:r>
              <a:rPr sz="1500" spc="-5" dirty="0">
                <a:latin typeface="Calibri"/>
                <a:cs typeface="Calibri"/>
              </a:rPr>
              <a:t>de Museologia da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UFRGS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Museu </a:t>
            </a:r>
            <a:r>
              <a:rPr sz="1500" spc="-5" dirty="0">
                <a:latin typeface="Calibri"/>
                <a:cs typeface="Calibri"/>
              </a:rPr>
              <a:t>de Ciências da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UFG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Museu </a:t>
            </a:r>
            <a:r>
              <a:rPr sz="1500" spc="-5" dirty="0">
                <a:latin typeface="Calibri"/>
                <a:cs typeface="Calibri"/>
              </a:rPr>
              <a:t>de Ciências da</a:t>
            </a:r>
            <a:r>
              <a:rPr sz="1500" spc="-5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UnB</a:t>
            </a:r>
            <a:endParaRPr sz="15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sz="1500" dirty="0">
                <a:latin typeface="Arial"/>
                <a:cs typeface="Arial"/>
              </a:rPr>
              <a:t>–	</a:t>
            </a:r>
            <a:r>
              <a:rPr sz="1500" spc="-5" dirty="0">
                <a:latin typeface="Calibri"/>
                <a:cs typeface="Calibri"/>
              </a:rPr>
              <a:t>(…)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183" y="6342098"/>
            <a:ext cx="269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http://revista.cultura.gov.br/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14400"/>
            <a:ext cx="9144000" cy="5022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41" y="135151"/>
            <a:ext cx="47828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0" dirty="0"/>
              <a:t>Revista </a:t>
            </a:r>
            <a:r>
              <a:rPr sz="4400" spc="-5" dirty="0"/>
              <a:t>Filme</a:t>
            </a:r>
            <a:r>
              <a:rPr sz="4400" spc="-35" dirty="0"/>
              <a:t> </a:t>
            </a:r>
            <a:r>
              <a:rPr sz="4400" spc="-15" dirty="0"/>
              <a:t>Cultura</a:t>
            </a:r>
            <a:endParaRPr sz="44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183" y="6342098"/>
            <a:ext cx="4093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http://programadorabrasil.medialab.ufg.br/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14400"/>
            <a:ext cx="9144000" cy="5022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41" y="135151"/>
            <a:ext cx="46266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/>
              <a:t>Programadora</a:t>
            </a:r>
            <a:r>
              <a:rPr sz="4400" spc="-10" dirty="0"/>
              <a:t> </a:t>
            </a:r>
            <a:r>
              <a:rPr sz="4400" spc="-20" dirty="0"/>
              <a:t>Brasil</a:t>
            </a:r>
            <a:endParaRPr sz="4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8072" y="157669"/>
            <a:ext cx="5767210" cy="3315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18753" y="3679635"/>
            <a:ext cx="4994058" cy="26794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1" y="135151"/>
            <a:ext cx="73018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Museu </a:t>
            </a:r>
            <a:r>
              <a:rPr sz="4400" dirty="0"/>
              <a:t>de </a:t>
            </a:r>
            <a:r>
              <a:rPr sz="4400" spc="-5" dirty="0"/>
              <a:t>Arqueologia </a:t>
            </a:r>
            <a:r>
              <a:rPr sz="4400" dirty="0"/>
              <a:t>de</a:t>
            </a:r>
            <a:r>
              <a:rPr sz="4400" spc="-50" dirty="0"/>
              <a:t> </a:t>
            </a:r>
            <a:r>
              <a:rPr sz="4400" spc="-10" dirty="0"/>
              <a:t>Itaipu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8738" y="6410631"/>
            <a:ext cx="3533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http://museudeitaipu.museus.gov.br/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14400"/>
            <a:ext cx="9144000" cy="5022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1" y="135151"/>
            <a:ext cx="58394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Museu </a:t>
            </a:r>
            <a:r>
              <a:rPr sz="4400" spc="-15" dirty="0"/>
              <a:t>Histórico</a:t>
            </a:r>
            <a:r>
              <a:rPr sz="4400" spc="-50" dirty="0"/>
              <a:t> </a:t>
            </a:r>
            <a:r>
              <a:rPr sz="4400" dirty="0"/>
              <a:t>Nacional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8738" y="6139656"/>
            <a:ext cx="553148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09855">
              <a:lnSpc>
                <a:spcPts val="2130"/>
              </a:lnSpc>
              <a:spcBef>
                <a:spcPts val="195"/>
              </a:spcBef>
            </a:pPr>
            <a:r>
              <a:rPr sz="1800" spc="-10" dirty="0">
                <a:latin typeface="Calibri"/>
                <a:cs typeface="Calibri"/>
              </a:rPr>
              <a:t>Migração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-5" dirty="0">
                <a:latin typeface="Calibri"/>
                <a:cs typeface="Calibri"/>
              </a:rPr>
              <a:t>base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-5" dirty="0">
                <a:latin typeface="Calibri"/>
                <a:cs typeface="Calibri"/>
              </a:rPr>
              <a:t>dados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spc="-5" dirty="0">
                <a:latin typeface="Calibri"/>
                <a:cs typeface="Calibri"/>
              </a:rPr>
              <a:t>melhorias </a:t>
            </a:r>
            <a:r>
              <a:rPr sz="1800" dirty="0">
                <a:latin typeface="Calibri"/>
                <a:cs typeface="Calibri"/>
              </a:rPr>
              <a:t>na </a:t>
            </a:r>
            <a:r>
              <a:rPr sz="1800" spc="-10" dirty="0">
                <a:latin typeface="Calibri"/>
                <a:cs typeface="Calibri"/>
              </a:rPr>
              <a:t>documentação  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http://mhn.acervos.museus.gov.br/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6536" y="924984"/>
            <a:ext cx="7437022" cy="5073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1" y="135151"/>
            <a:ext cx="35839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Museu </a:t>
            </a:r>
            <a:r>
              <a:rPr sz="4400" dirty="0"/>
              <a:t>do</a:t>
            </a:r>
            <a:r>
              <a:rPr sz="4400" spc="-60" dirty="0"/>
              <a:t> </a:t>
            </a:r>
            <a:r>
              <a:rPr sz="4400" dirty="0"/>
              <a:t>Indio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8738" y="6410631"/>
            <a:ext cx="3552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http://tainacan.museudoindio.gov.br/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850900"/>
            <a:ext cx="9144000" cy="5150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1" y="0"/>
            <a:ext cx="46469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Instituto </a:t>
            </a:r>
            <a:r>
              <a:rPr spc="-35" dirty="0"/>
              <a:t>Gustavo</a:t>
            </a:r>
            <a:r>
              <a:rPr spc="-30" dirty="0"/>
              <a:t> </a:t>
            </a:r>
            <a:r>
              <a:rPr spc="-25" dirty="0"/>
              <a:t>Rosa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1" y="6502965"/>
            <a:ext cx="36658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https://gustavorosa.org.br/repositorio/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3851" y="539280"/>
            <a:ext cx="5541751" cy="5936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1" y="0"/>
            <a:ext cx="46469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Instituto </a:t>
            </a:r>
            <a:r>
              <a:rPr spc="-35" dirty="0"/>
              <a:t>Gustavo</a:t>
            </a:r>
            <a:r>
              <a:rPr spc="-30" dirty="0"/>
              <a:t> </a:t>
            </a:r>
            <a:r>
              <a:rPr spc="-25" dirty="0"/>
              <a:t>Rosa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1" y="6502965"/>
            <a:ext cx="36658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https://gustavorosa.org.br/repositorio/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2664" y="582187"/>
            <a:ext cx="5108223" cy="5899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534" y="2747048"/>
            <a:ext cx="76949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Adoção </a:t>
            </a:r>
            <a:r>
              <a:rPr sz="4400" dirty="0"/>
              <a:t>por </a:t>
            </a:r>
            <a:r>
              <a:rPr sz="4400" spc="-15" dirty="0"/>
              <a:t>cursos </a:t>
            </a:r>
            <a:r>
              <a:rPr sz="4400" dirty="0"/>
              <a:t>de</a:t>
            </a:r>
            <a:r>
              <a:rPr sz="4400" spc="-40" dirty="0"/>
              <a:t> </a:t>
            </a:r>
            <a:r>
              <a:rPr sz="4400" dirty="0"/>
              <a:t>Museologia</a:t>
            </a:r>
            <a:endParaRPr sz="44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8159"/>
            <a:ext cx="87979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Universidade </a:t>
            </a:r>
            <a:r>
              <a:rPr spc="-25" dirty="0"/>
              <a:t>Federal </a:t>
            </a:r>
            <a:r>
              <a:rPr spc="-5" dirty="0"/>
              <a:t>do Rio </a:t>
            </a:r>
            <a:r>
              <a:rPr spc="-15" dirty="0"/>
              <a:t>Grande </a:t>
            </a:r>
            <a:r>
              <a:rPr spc="-5" dirty="0"/>
              <a:t>do</a:t>
            </a:r>
            <a:r>
              <a:rPr spc="-25" dirty="0"/>
              <a:t> </a:t>
            </a:r>
            <a:r>
              <a:rPr spc="-5" dirty="0"/>
              <a:t>Sul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1" y="6502965"/>
            <a:ext cx="3888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http://memoriamslufrgs.online/tainacan/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453627"/>
            <a:ext cx="9144000" cy="4069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8159"/>
            <a:ext cx="87979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Universidade </a:t>
            </a:r>
            <a:r>
              <a:rPr spc="-25" dirty="0"/>
              <a:t>Federal </a:t>
            </a:r>
            <a:r>
              <a:rPr spc="-5" dirty="0"/>
              <a:t>do Rio </a:t>
            </a:r>
            <a:r>
              <a:rPr spc="-15" dirty="0"/>
              <a:t>Grande </a:t>
            </a:r>
            <a:r>
              <a:rPr spc="-5" dirty="0"/>
              <a:t>do</a:t>
            </a:r>
            <a:r>
              <a:rPr spc="-25" dirty="0"/>
              <a:t> </a:t>
            </a:r>
            <a:r>
              <a:rPr spc="-5" dirty="0"/>
              <a:t>Sul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1" y="6502965"/>
            <a:ext cx="3888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http://memoriamslufrgs.online/tainacan/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453627"/>
            <a:ext cx="9144000" cy="4069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8159"/>
            <a:ext cx="87979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Universidade </a:t>
            </a:r>
            <a:r>
              <a:rPr spc="-25" dirty="0"/>
              <a:t>Federal </a:t>
            </a:r>
            <a:r>
              <a:rPr spc="-5" dirty="0"/>
              <a:t>do Rio </a:t>
            </a:r>
            <a:r>
              <a:rPr spc="-15" dirty="0"/>
              <a:t>Grande </a:t>
            </a:r>
            <a:r>
              <a:rPr spc="-5" dirty="0"/>
              <a:t>do</a:t>
            </a:r>
            <a:r>
              <a:rPr spc="-25" dirty="0"/>
              <a:t> </a:t>
            </a:r>
            <a:r>
              <a:rPr spc="-5" dirty="0"/>
              <a:t>Sul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1" y="6502965"/>
            <a:ext cx="3888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http://memoriamslufrgs.online/tainacan/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1352" y="1562975"/>
            <a:ext cx="8857653" cy="371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8159"/>
            <a:ext cx="87979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Universidade </a:t>
            </a:r>
            <a:r>
              <a:rPr spc="-25" dirty="0"/>
              <a:t>Federal </a:t>
            </a:r>
            <a:r>
              <a:rPr spc="-5" dirty="0"/>
              <a:t>do Rio </a:t>
            </a:r>
            <a:r>
              <a:rPr spc="-15" dirty="0"/>
              <a:t>Grande </a:t>
            </a:r>
            <a:r>
              <a:rPr spc="-5" dirty="0"/>
              <a:t>do</a:t>
            </a:r>
            <a:r>
              <a:rPr spc="-25" dirty="0"/>
              <a:t> </a:t>
            </a:r>
            <a:r>
              <a:rPr spc="-5" dirty="0"/>
              <a:t>Sul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1" y="6502965"/>
            <a:ext cx="3888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http://memoriamslufrgs.online/tainacan/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087870"/>
            <a:ext cx="9144000" cy="46822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399" y="489835"/>
            <a:ext cx="6942156" cy="5849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8159"/>
            <a:ext cx="49472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Universidade </a:t>
            </a:r>
            <a:r>
              <a:rPr spc="-5" dirty="0"/>
              <a:t>de</a:t>
            </a:r>
            <a:r>
              <a:rPr spc="-80" dirty="0"/>
              <a:t> </a:t>
            </a:r>
            <a:r>
              <a:rPr spc="-15" dirty="0"/>
              <a:t>Brasília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1" y="6502965"/>
            <a:ext cx="20726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http://164.41.122.70/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083527"/>
            <a:ext cx="9144000" cy="4661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0008" y="2747048"/>
            <a:ext cx="36683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Em</a:t>
            </a:r>
            <a:r>
              <a:rPr sz="4400" spc="-75" dirty="0"/>
              <a:t> </a:t>
            </a:r>
            <a:r>
              <a:rPr sz="4400" spc="-15" dirty="0"/>
              <a:t>implantação</a:t>
            </a:r>
            <a:endParaRPr sz="44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1" y="6231988"/>
            <a:ext cx="6891020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http://museuvictormeirelles.museus.gov.br/noticias/projeto-tainacan-vai-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disponibilizar-acervo-do-museu-victor-meirelles-na-internet/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11122"/>
            <a:ext cx="9144000" cy="5565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1" y="6231988"/>
            <a:ext cx="691451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http://www.funarte.gov.br/artes-integradas/funarte-digital-novo-portal-a-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caminho-da-implementacao/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6405" y="425488"/>
            <a:ext cx="7828766" cy="5358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1" y="6231988"/>
            <a:ext cx="7170420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http://festivalvillalobos.com.br/novo/programacao/apresentacao-das-linhas- </a:t>
            </a:r>
            <a:r>
              <a:rPr sz="18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de-pesquisa-do-museu-villa-lobos-e-do-projeto-tainacan/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82130"/>
            <a:ext cx="9144000" cy="5366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178" y="360274"/>
            <a:ext cx="7300595" cy="612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5340" marR="809625" indent="116332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latin typeface="Calibri"/>
                <a:cs typeface="Calibri"/>
              </a:rPr>
              <a:t>Museu do </a:t>
            </a:r>
            <a:r>
              <a:rPr sz="4000" spc="-30" dirty="0">
                <a:latin typeface="Calibri"/>
                <a:cs typeface="Calibri"/>
              </a:rPr>
              <a:t>Ouro,  </a:t>
            </a:r>
            <a:r>
              <a:rPr sz="4000" spc="-5" dirty="0">
                <a:latin typeface="Calibri"/>
                <a:cs typeface="Calibri"/>
              </a:rPr>
              <a:t>Museu de São João del</a:t>
            </a:r>
            <a:r>
              <a:rPr sz="4000" spc="-65" dirty="0">
                <a:latin typeface="Calibri"/>
                <a:cs typeface="Calibri"/>
              </a:rPr>
              <a:t> </a:t>
            </a:r>
            <a:r>
              <a:rPr sz="4000" spc="-100" dirty="0">
                <a:latin typeface="Calibri"/>
                <a:cs typeface="Calibri"/>
              </a:rPr>
              <a:t>Rey,</a:t>
            </a:r>
            <a:endParaRPr sz="4000">
              <a:latin typeface="Calibri"/>
              <a:cs typeface="Calibri"/>
            </a:endParaRPr>
          </a:p>
          <a:p>
            <a:pPr marL="1504950" marR="1497965" indent="-141605">
              <a:lnSpc>
                <a:spcPct val="100000"/>
              </a:lnSpc>
            </a:pPr>
            <a:r>
              <a:rPr sz="4000" spc="-5" dirty="0">
                <a:latin typeface="Calibri"/>
                <a:cs typeface="Calibri"/>
              </a:rPr>
              <a:t>Museu das Missões,  Museu da</a:t>
            </a:r>
            <a:r>
              <a:rPr sz="4000" spc="-45" dirty="0">
                <a:latin typeface="Calibri"/>
                <a:cs typeface="Calibri"/>
              </a:rPr>
              <a:t> </a:t>
            </a:r>
            <a:r>
              <a:rPr sz="4000" spc="-20" dirty="0">
                <a:latin typeface="Calibri"/>
                <a:cs typeface="Calibri"/>
              </a:rPr>
              <a:t>República,</a:t>
            </a:r>
            <a:endParaRPr sz="4000">
              <a:latin typeface="Calibri"/>
              <a:cs typeface="Calibri"/>
            </a:endParaRPr>
          </a:p>
          <a:p>
            <a:pPr marL="266700" marR="259079" algn="ctr">
              <a:lnSpc>
                <a:spcPts val="4830"/>
              </a:lnSpc>
              <a:spcBef>
                <a:spcPts val="100"/>
              </a:spcBef>
            </a:pPr>
            <a:r>
              <a:rPr sz="4000" spc="-5" dirty="0">
                <a:latin typeface="Calibri"/>
                <a:cs typeface="Calibri"/>
              </a:rPr>
              <a:t>Museu Nacional do </a:t>
            </a:r>
            <a:r>
              <a:rPr sz="4000" spc="-25" dirty="0">
                <a:latin typeface="Calibri"/>
                <a:cs typeface="Calibri"/>
              </a:rPr>
              <a:t>Complexo </a:t>
            </a:r>
            <a:r>
              <a:rPr sz="4000" spc="-5" dirty="0">
                <a:latin typeface="Calibri"/>
                <a:cs typeface="Calibri"/>
              </a:rPr>
              <a:t>da  </a:t>
            </a:r>
            <a:r>
              <a:rPr sz="4000" spc="-20" dirty="0">
                <a:latin typeface="Calibri"/>
                <a:cs typeface="Calibri"/>
              </a:rPr>
              <a:t>República</a:t>
            </a:r>
            <a:r>
              <a:rPr sz="4000" spc="-15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(GDF),</a:t>
            </a:r>
            <a:endParaRPr sz="4000">
              <a:latin typeface="Calibri"/>
              <a:cs typeface="Calibri"/>
            </a:endParaRPr>
          </a:p>
          <a:p>
            <a:pPr algn="ctr">
              <a:lnSpc>
                <a:spcPts val="4635"/>
              </a:lnSpc>
            </a:pPr>
            <a:r>
              <a:rPr sz="4000" spc="-5" dirty="0">
                <a:latin typeface="Calibri"/>
                <a:cs typeface="Calibri"/>
              </a:rPr>
              <a:t>Museu de </a:t>
            </a:r>
            <a:r>
              <a:rPr sz="4000" spc="-15" dirty="0">
                <a:latin typeface="Calibri"/>
                <a:cs typeface="Calibri"/>
              </a:rPr>
              <a:t>Arte </a:t>
            </a:r>
            <a:r>
              <a:rPr sz="4000" spc="-5" dirty="0">
                <a:latin typeface="Calibri"/>
                <a:cs typeface="Calibri"/>
              </a:rPr>
              <a:t>de</a:t>
            </a:r>
            <a:r>
              <a:rPr sz="4000" spc="-40" dirty="0">
                <a:latin typeface="Calibri"/>
                <a:cs typeface="Calibri"/>
              </a:rPr>
              <a:t> </a:t>
            </a:r>
            <a:r>
              <a:rPr sz="4000" spc="-15" dirty="0">
                <a:latin typeface="Calibri"/>
                <a:cs typeface="Calibri"/>
              </a:rPr>
              <a:t>Brasília,</a:t>
            </a:r>
            <a:endParaRPr sz="4000">
              <a:latin typeface="Calibri"/>
              <a:cs typeface="Calibri"/>
            </a:endParaRPr>
          </a:p>
          <a:p>
            <a:pPr marL="448309" marR="441325" algn="ctr">
              <a:lnSpc>
                <a:spcPct val="100000"/>
              </a:lnSpc>
            </a:pPr>
            <a:r>
              <a:rPr sz="4000" spc="-5" dirty="0">
                <a:latin typeface="Calibri"/>
                <a:cs typeface="Calibri"/>
              </a:rPr>
              <a:t>Memorial dos </a:t>
            </a:r>
            <a:r>
              <a:rPr sz="4000" spc="-25" dirty="0">
                <a:latin typeface="Calibri"/>
                <a:cs typeface="Calibri"/>
              </a:rPr>
              <a:t>Povos </a:t>
            </a:r>
            <a:r>
              <a:rPr sz="4000" spc="-10" dirty="0">
                <a:latin typeface="Calibri"/>
                <a:cs typeface="Calibri"/>
              </a:rPr>
              <a:t>Indígenas,  </a:t>
            </a:r>
            <a:r>
              <a:rPr sz="4000" spc="-5" dirty="0">
                <a:latin typeface="Calibri"/>
                <a:cs typeface="Calibri"/>
              </a:rPr>
              <a:t>Museu do</a:t>
            </a:r>
            <a:r>
              <a:rPr sz="4000" spc="-15" dirty="0">
                <a:latin typeface="Calibri"/>
                <a:cs typeface="Calibri"/>
              </a:rPr>
              <a:t> Diamante,</a:t>
            </a:r>
            <a:endParaRPr sz="4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4000" spc="-5" dirty="0">
                <a:latin typeface="Calibri"/>
                <a:cs typeface="Calibri"/>
              </a:rPr>
              <a:t>Museu </a:t>
            </a:r>
            <a:r>
              <a:rPr sz="4000" spc="-15" dirty="0">
                <a:latin typeface="Calibri"/>
                <a:cs typeface="Calibri"/>
              </a:rPr>
              <a:t>Regional </a:t>
            </a:r>
            <a:r>
              <a:rPr sz="4000" spc="-5" dirty="0">
                <a:latin typeface="Calibri"/>
                <a:cs typeface="Calibri"/>
              </a:rPr>
              <a:t>da Casa dos</a:t>
            </a:r>
            <a:r>
              <a:rPr sz="4000" spc="-40" dirty="0">
                <a:latin typeface="Calibri"/>
                <a:cs typeface="Calibri"/>
              </a:rPr>
              <a:t> </a:t>
            </a:r>
            <a:r>
              <a:rPr sz="4000" spc="-20" dirty="0">
                <a:latin typeface="Calibri"/>
                <a:cs typeface="Calibri"/>
              </a:rPr>
              <a:t>Ottoni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63658" y="1920492"/>
          <a:ext cx="7954645" cy="3843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8195"/>
                <a:gridCol w="1420495"/>
                <a:gridCol w="1420495"/>
                <a:gridCol w="1775460"/>
              </a:tblGrid>
              <a:tr h="2667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Museu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Itens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Imagens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%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 Imagens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Museu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Histórico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Nacional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168.010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27.237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16,21%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Museu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da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República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9.529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1.673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17,56%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Museu Arqueológico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Itaipu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1.700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1.658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97,53%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Museu Regional Casa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dos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Ottoni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598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590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98,66%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Museu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do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Diamante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1.184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776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65,54%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Museu Regional São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João Del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Rey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74,92%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Museu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Villa-Lobos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21.056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Museu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das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Missões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44,09%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Museu Victor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Meirelles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234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184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78,63%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Museu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do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Ouro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666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666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100,00%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50" dirty="0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203.757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33.311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16,35%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097" y="94507"/>
            <a:ext cx="7456805" cy="1127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Em </a:t>
            </a:r>
            <a:r>
              <a:rPr spc="-30" dirty="0"/>
              <a:t>foco </a:t>
            </a:r>
            <a:r>
              <a:rPr dirty="0"/>
              <a:t>o</a:t>
            </a:r>
            <a:r>
              <a:rPr spc="5" dirty="0"/>
              <a:t> </a:t>
            </a:r>
            <a:r>
              <a:rPr spc="-5" dirty="0"/>
              <a:t>IBRAM</a:t>
            </a: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3200" spc="-5" dirty="0"/>
              <a:t>tamanho </a:t>
            </a:r>
            <a:r>
              <a:rPr sz="3200" dirty="0"/>
              <a:t>do </a:t>
            </a:r>
            <a:r>
              <a:rPr sz="3200" spc="-5" dirty="0"/>
              <a:t>acervo dos </a:t>
            </a:r>
            <a:r>
              <a:rPr sz="3200" dirty="0"/>
              <a:t>10 </a:t>
            </a:r>
            <a:r>
              <a:rPr sz="3200" spc="-10" dirty="0"/>
              <a:t>primeiros</a:t>
            </a:r>
            <a:r>
              <a:rPr sz="3200" dirty="0"/>
              <a:t> </a:t>
            </a:r>
            <a:r>
              <a:rPr sz="3200" spc="-5" dirty="0"/>
              <a:t>museus</a:t>
            </a:r>
            <a:endParaRPr sz="32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0930" y="2411768"/>
            <a:ext cx="6189345" cy="136525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93495" marR="5080" indent="-1281430">
              <a:lnSpc>
                <a:spcPts val="5270"/>
              </a:lnSpc>
              <a:spcBef>
                <a:spcPts val="280"/>
              </a:spcBef>
            </a:pPr>
            <a:r>
              <a:rPr sz="4400" spc="-10" dirty="0"/>
              <a:t>Documentando </a:t>
            </a:r>
            <a:r>
              <a:rPr sz="4400" dirty="0"/>
              <a:t>os </a:t>
            </a:r>
            <a:r>
              <a:rPr sz="4400" spc="-20" dirty="0"/>
              <a:t>projetos  </a:t>
            </a:r>
            <a:r>
              <a:rPr sz="4400" spc="-15" dirty="0"/>
              <a:t>experimentais…</a:t>
            </a:r>
            <a:endParaRPr sz="44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073" y="6325167"/>
            <a:ext cx="6671309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www.revistamuseu.com.br/site/br/artigos/18-de-maio/18-maio-2018/4751-museus-brasileiros-e-a- </a:t>
            </a:r>
            <a:r>
              <a:rPr sz="1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hiperconectividade-a-experiencia-com-a-plataforma-tainacan-no-acesso-ao-patrimonio-afro-digital.html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05621" y="357630"/>
            <a:ext cx="6037478" cy="5664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073" y="6285653"/>
            <a:ext cx="5666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http://www.brapci.inf.br/index.php/article/download/58982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86090" y="94074"/>
            <a:ext cx="5917957" cy="60677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464312"/>
            <a:ext cx="2263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07188"/>
            <a:ext cx="8021955" cy="437134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BN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Digital</a:t>
            </a:r>
            <a:endParaRPr sz="3200">
              <a:latin typeface="Calibri"/>
              <a:cs typeface="Calibri"/>
            </a:endParaRPr>
          </a:p>
          <a:p>
            <a:pPr marL="755650" marR="318135" lvl="1" indent="-285750">
              <a:lnSpc>
                <a:spcPct val="100000"/>
              </a:lnSpc>
              <a:spcBef>
                <a:spcPts val="69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10" dirty="0">
                <a:latin typeface="Calibri"/>
                <a:cs typeface="Calibri"/>
              </a:rPr>
              <a:t>Biblioteca </a:t>
            </a:r>
            <a:r>
              <a:rPr sz="2800" spc="-5" dirty="0">
                <a:latin typeface="Calibri"/>
                <a:cs typeface="Calibri"/>
              </a:rPr>
              <a:t>Nacional </a:t>
            </a:r>
            <a:r>
              <a:rPr sz="2800" dirty="0">
                <a:latin typeface="Calibri"/>
                <a:cs typeface="Calibri"/>
              </a:rPr>
              <a:t>– </a:t>
            </a:r>
            <a:r>
              <a:rPr sz="2800" spc="-15" dirty="0">
                <a:latin typeface="Calibri"/>
                <a:cs typeface="Calibri"/>
              </a:rPr>
              <a:t>iniciativa </a:t>
            </a:r>
            <a:r>
              <a:rPr sz="2800" spc="-5" dirty="0">
                <a:latin typeface="Calibri"/>
                <a:cs typeface="Calibri"/>
              </a:rPr>
              <a:t>criada em </a:t>
            </a:r>
            <a:r>
              <a:rPr sz="2800" dirty="0">
                <a:latin typeface="Calibri"/>
                <a:cs typeface="Calibri"/>
              </a:rPr>
              <a:t>2002 e  que </a:t>
            </a:r>
            <a:r>
              <a:rPr sz="2800" spc="-10" dirty="0">
                <a:latin typeface="Calibri"/>
                <a:cs typeface="Calibri"/>
              </a:rPr>
              <a:t>lança </a:t>
            </a:r>
            <a:r>
              <a:rPr sz="2800" spc="-5" dirty="0">
                <a:latin typeface="Calibri"/>
                <a:cs typeface="Calibri"/>
              </a:rPr>
              <a:t>seu </a:t>
            </a:r>
            <a:r>
              <a:rPr sz="2800" spc="-10" dirty="0">
                <a:latin typeface="Calibri"/>
                <a:cs typeface="Calibri"/>
              </a:rPr>
              <a:t>portal </a:t>
            </a:r>
            <a:r>
              <a:rPr sz="2800" dirty="0">
                <a:latin typeface="Calibri"/>
                <a:cs typeface="Calibri"/>
              </a:rPr>
              <a:t>na </a:t>
            </a:r>
            <a:r>
              <a:rPr sz="2800" spc="-15" dirty="0">
                <a:latin typeface="Calibri"/>
                <a:cs typeface="Calibri"/>
              </a:rPr>
              <a:t>Internet </a:t>
            </a:r>
            <a:r>
              <a:rPr sz="2800" spc="-5" dirty="0">
                <a:latin typeface="Calibri"/>
                <a:cs typeface="Calibri"/>
              </a:rPr>
              <a:t>em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2006;</a:t>
            </a:r>
            <a:endParaRPr sz="2800">
              <a:latin typeface="Calibri"/>
              <a:cs typeface="Calibri"/>
            </a:endParaRPr>
          </a:p>
          <a:p>
            <a:pPr marL="755650" marR="320675" lvl="1" indent="-285750">
              <a:lnSpc>
                <a:spcPct val="99900"/>
              </a:lnSpc>
              <a:spcBef>
                <a:spcPts val="68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10" dirty="0">
                <a:latin typeface="Calibri"/>
                <a:cs typeface="Calibri"/>
              </a:rPr>
              <a:t>Objetivo </a:t>
            </a:r>
            <a:r>
              <a:rPr sz="2800" dirty="0">
                <a:latin typeface="Calibri"/>
                <a:cs typeface="Calibri"/>
              </a:rPr>
              <a:t>de </a:t>
            </a:r>
            <a:r>
              <a:rPr sz="2800" spc="-20" dirty="0">
                <a:latin typeface="Calibri"/>
                <a:cs typeface="Calibri"/>
              </a:rPr>
              <a:t>“integrar </a:t>
            </a:r>
            <a:r>
              <a:rPr sz="2800" spc="-10" dirty="0">
                <a:latin typeface="Calibri"/>
                <a:cs typeface="Calibri"/>
              </a:rPr>
              <a:t>coleções </a:t>
            </a:r>
            <a:r>
              <a:rPr sz="2800" dirty="0">
                <a:latin typeface="Calibri"/>
                <a:cs typeface="Calibri"/>
              </a:rPr>
              <a:t>que </a:t>
            </a:r>
            <a:r>
              <a:rPr sz="2800" spc="-5" dirty="0">
                <a:latin typeface="Calibri"/>
                <a:cs typeface="Calibri"/>
              </a:rPr>
              <a:t>desde </a:t>
            </a:r>
            <a:r>
              <a:rPr sz="2800" spc="5" dirty="0">
                <a:latin typeface="Calibri"/>
                <a:cs typeface="Calibri"/>
              </a:rPr>
              <a:t>2001  </a:t>
            </a:r>
            <a:r>
              <a:rPr sz="2800" spc="-5" dirty="0">
                <a:latin typeface="Calibri"/>
                <a:cs typeface="Calibri"/>
              </a:rPr>
              <a:t>vinham sendo </a:t>
            </a:r>
            <a:r>
              <a:rPr sz="2800" spc="-15" dirty="0">
                <a:latin typeface="Calibri"/>
                <a:cs typeface="Calibri"/>
              </a:rPr>
              <a:t>digitalizadas </a:t>
            </a:r>
            <a:r>
              <a:rPr sz="2800" dirty="0">
                <a:latin typeface="Calibri"/>
                <a:cs typeface="Calibri"/>
              </a:rPr>
              <a:t>no </a:t>
            </a:r>
            <a:r>
              <a:rPr sz="2800" spc="-20" dirty="0">
                <a:latin typeface="Calibri"/>
                <a:cs typeface="Calibri"/>
              </a:rPr>
              <a:t>contexto </a:t>
            </a:r>
            <a:r>
              <a:rPr sz="2800" dirty="0">
                <a:latin typeface="Calibri"/>
                <a:cs typeface="Calibri"/>
              </a:rPr>
              <a:t>de  </a:t>
            </a:r>
            <a:r>
              <a:rPr sz="2800" spc="-10" dirty="0">
                <a:latin typeface="Calibri"/>
                <a:cs typeface="Calibri"/>
              </a:rPr>
              <a:t>exposições </a:t>
            </a:r>
            <a:r>
              <a:rPr sz="2800" dirty="0">
                <a:latin typeface="Calibri"/>
                <a:cs typeface="Calibri"/>
              </a:rPr>
              <a:t>e de </a:t>
            </a:r>
            <a:r>
              <a:rPr sz="2800" spc="-15" dirty="0">
                <a:latin typeface="Calibri"/>
                <a:cs typeface="Calibri"/>
              </a:rPr>
              <a:t>projetos temáticos, </a:t>
            </a:r>
            <a:r>
              <a:rPr sz="2800" spc="-5" dirty="0">
                <a:latin typeface="Calibri"/>
                <a:cs typeface="Calibri"/>
              </a:rPr>
              <a:t>em </a:t>
            </a:r>
            <a:r>
              <a:rPr sz="2800" spc="-10" dirty="0">
                <a:latin typeface="Calibri"/>
                <a:cs typeface="Calibri"/>
              </a:rPr>
              <a:t>parceria  com instituições </a:t>
            </a:r>
            <a:r>
              <a:rPr sz="2800" spc="-5" dirty="0">
                <a:latin typeface="Calibri"/>
                <a:cs typeface="Calibri"/>
              </a:rPr>
              <a:t>nacionais </a:t>
            </a:r>
            <a:r>
              <a:rPr sz="2800" dirty="0">
                <a:latin typeface="Calibri"/>
                <a:cs typeface="Calibri"/>
              </a:rPr>
              <a:t>e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internacionais.”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70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sz="2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https://bndigital.bn.gov.br/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7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15" dirty="0">
                <a:latin typeface="Calibri"/>
                <a:cs typeface="Calibri"/>
              </a:rPr>
              <a:t>Atualmentem </a:t>
            </a:r>
            <a:r>
              <a:rPr sz="2800" spc="-5" dirty="0">
                <a:latin typeface="Calibri"/>
                <a:cs typeface="Calibri"/>
              </a:rPr>
              <a:t>em </a:t>
            </a:r>
            <a:r>
              <a:rPr sz="2800" spc="-10" dirty="0">
                <a:latin typeface="Calibri"/>
                <a:cs typeface="Calibri"/>
              </a:rPr>
              <a:t>torno </a:t>
            </a:r>
            <a:r>
              <a:rPr sz="2800" dirty="0">
                <a:latin typeface="Calibri"/>
                <a:cs typeface="Calibri"/>
              </a:rPr>
              <a:t>de 1.869.706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documentos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3961" y="6470319"/>
            <a:ext cx="8407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http://enancib.marilia.unesp.br/index.php/XIXENANCIB/xixenancib/paper/view/951/1695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59332" y="449169"/>
            <a:ext cx="4634596" cy="5816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3961" y="6470319"/>
            <a:ext cx="8174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http://ventilandoacervos.museus.gov.br/wp-content/uploads/2018/12/06.Relato01.pdf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8235" y="447312"/>
            <a:ext cx="7140651" cy="5583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3961" y="6470319"/>
            <a:ext cx="5031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https://repositorio.ufpe.br/handle/123456789/27700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7507" y="313150"/>
            <a:ext cx="8556075" cy="558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3952" y="2812096"/>
            <a:ext cx="39223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Experimentações</a:t>
            </a:r>
            <a:endParaRPr sz="44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2735" y="2686057"/>
            <a:ext cx="6518909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90370" marR="5080" indent="-167767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Experimentos </a:t>
            </a:r>
            <a:r>
              <a:rPr spc="-15" dirty="0"/>
              <a:t>com </a:t>
            </a:r>
            <a:r>
              <a:rPr dirty="0"/>
              <a:t>o </a:t>
            </a:r>
            <a:r>
              <a:rPr spc="-50" dirty="0"/>
              <a:t>Tainacan </a:t>
            </a:r>
            <a:r>
              <a:rPr dirty="0"/>
              <a:t>e  </a:t>
            </a:r>
            <a:r>
              <a:rPr spc="-10" dirty="0"/>
              <a:t>objetos</a:t>
            </a:r>
            <a:r>
              <a:rPr spc="-20" dirty="0"/>
              <a:t> </a:t>
            </a:r>
            <a:r>
              <a:rPr spc="-5" dirty="0"/>
              <a:t>3DHOP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4002" y="1161081"/>
            <a:ext cx="6616143" cy="5136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86756" y="118239"/>
            <a:ext cx="25476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Objetos</a:t>
            </a:r>
            <a:r>
              <a:rPr sz="4400" spc="-55" dirty="0"/>
              <a:t> </a:t>
            </a:r>
            <a:r>
              <a:rPr sz="4400" spc="-5" dirty="0"/>
              <a:t>3D</a:t>
            </a:r>
            <a:endParaRPr sz="44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063" y="464312"/>
            <a:ext cx="7359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Desafios </a:t>
            </a:r>
            <a:r>
              <a:rPr sz="4400" spc="-15" dirty="0"/>
              <a:t>técnicos </a:t>
            </a:r>
            <a:r>
              <a:rPr sz="4400" dirty="0"/>
              <a:t>e</a:t>
            </a:r>
            <a:r>
              <a:rPr sz="4400" spc="25" dirty="0"/>
              <a:t> </a:t>
            </a:r>
            <a:r>
              <a:rPr sz="4400" spc="-10" dirty="0"/>
              <a:t>operacionais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44320"/>
            <a:ext cx="7969250" cy="5051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5" dirty="0">
                <a:latin typeface="Calibri"/>
                <a:cs typeface="Calibri"/>
              </a:rPr>
              <a:t>Desafio da </a:t>
            </a:r>
            <a:r>
              <a:rPr sz="2500" spc="-20" dirty="0">
                <a:latin typeface="Calibri"/>
                <a:cs typeface="Calibri"/>
              </a:rPr>
              <a:t>conversão </a:t>
            </a:r>
            <a:r>
              <a:rPr sz="2500" spc="-5" dirty="0">
                <a:latin typeface="Calibri"/>
                <a:cs typeface="Calibri"/>
              </a:rPr>
              <a:t>dos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dados:</a:t>
            </a:r>
            <a:endParaRPr sz="2500">
              <a:latin typeface="Calibri"/>
              <a:cs typeface="Calibri"/>
            </a:endParaRPr>
          </a:p>
          <a:p>
            <a:pPr marL="755650" marR="5080" lvl="1" indent="-285750">
              <a:lnSpc>
                <a:spcPts val="2130"/>
              </a:lnSpc>
              <a:spcBef>
                <a:spcPts val="49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latin typeface="Calibri"/>
                <a:cs typeface="Calibri"/>
              </a:rPr>
              <a:t>Os </a:t>
            </a:r>
            <a:r>
              <a:rPr sz="2200" spc="-5" dirty="0">
                <a:latin typeface="Calibri"/>
                <a:cs typeface="Calibri"/>
              </a:rPr>
              <a:t>dados originais </a:t>
            </a:r>
            <a:r>
              <a:rPr sz="2200" spc="-15" dirty="0">
                <a:latin typeface="Calibri"/>
                <a:cs typeface="Calibri"/>
              </a:rPr>
              <a:t>estão </a:t>
            </a:r>
            <a:r>
              <a:rPr sz="2200" dirty="0">
                <a:latin typeface="Calibri"/>
                <a:cs typeface="Calibri"/>
              </a:rPr>
              <a:t>em </a:t>
            </a:r>
            <a:r>
              <a:rPr sz="2200" spc="-15" dirty="0">
                <a:latin typeface="Calibri"/>
                <a:cs typeface="Calibri"/>
              </a:rPr>
              <a:t>formatos </a:t>
            </a:r>
            <a:r>
              <a:rPr sz="2200" spc="-10" dirty="0">
                <a:latin typeface="Calibri"/>
                <a:cs typeface="Calibri"/>
              </a:rPr>
              <a:t>muito </a:t>
            </a:r>
            <a:r>
              <a:rPr sz="2200" spc="-20" dirty="0">
                <a:latin typeface="Calibri"/>
                <a:cs typeface="Calibri"/>
              </a:rPr>
              <a:t>diferentes </a:t>
            </a:r>
            <a:r>
              <a:rPr sz="2200" dirty="0">
                <a:latin typeface="Calibri"/>
                <a:cs typeface="Calibri"/>
              </a:rPr>
              <a:t>e </a:t>
            </a:r>
            <a:r>
              <a:rPr sz="2200" spc="-10" dirty="0">
                <a:latin typeface="Calibri"/>
                <a:cs typeface="Calibri"/>
              </a:rPr>
              <a:t>alguns  </a:t>
            </a:r>
            <a:r>
              <a:rPr sz="2200" spc="-15" dirty="0">
                <a:latin typeface="Calibri"/>
                <a:cs typeface="Calibri"/>
              </a:rPr>
              <a:t>proprietários </a:t>
            </a:r>
            <a:r>
              <a:rPr sz="2200" dirty="0">
                <a:latin typeface="Calibri"/>
                <a:cs typeface="Calibri"/>
              </a:rPr>
              <a:t>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fechados:</a:t>
            </a:r>
            <a:endParaRPr sz="2200">
              <a:latin typeface="Calibri"/>
              <a:cs typeface="Calibri"/>
            </a:endParaRPr>
          </a:p>
          <a:p>
            <a:pPr marL="1155700" lvl="2" indent="-228600">
              <a:lnSpc>
                <a:spcPts val="2275"/>
              </a:lnSpc>
              <a:spcBef>
                <a:spcPts val="1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900" spc="-45" dirty="0">
                <a:latin typeface="Calibri"/>
                <a:cs typeface="Calibri"/>
              </a:rPr>
              <a:t>PDF, </a:t>
            </a:r>
            <a:r>
              <a:rPr sz="1900" dirty="0">
                <a:latin typeface="Calibri"/>
                <a:cs typeface="Calibri"/>
              </a:rPr>
              <a:t>XML, </a:t>
            </a:r>
            <a:r>
              <a:rPr sz="1900" spc="-5" dirty="0">
                <a:latin typeface="Calibri"/>
                <a:cs typeface="Calibri"/>
              </a:rPr>
              <a:t>XLSX, </a:t>
            </a:r>
            <a:r>
              <a:rPr sz="1900" spc="-45" dirty="0">
                <a:latin typeface="Calibri"/>
                <a:cs typeface="Calibri"/>
              </a:rPr>
              <a:t>CSV, </a:t>
            </a:r>
            <a:r>
              <a:rPr sz="1900" spc="-10" dirty="0">
                <a:latin typeface="Calibri"/>
                <a:cs typeface="Calibri"/>
              </a:rPr>
              <a:t>ACCESS,</a:t>
            </a:r>
            <a:r>
              <a:rPr sz="1900" spc="6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etc...</a:t>
            </a:r>
            <a:endParaRPr sz="1900">
              <a:latin typeface="Calibri"/>
              <a:cs typeface="Calibri"/>
            </a:endParaRPr>
          </a:p>
          <a:p>
            <a:pPr marL="355600" indent="-342900">
              <a:lnSpc>
                <a:spcPts val="299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5" dirty="0">
                <a:latin typeface="Calibri"/>
                <a:cs typeface="Calibri"/>
              </a:rPr>
              <a:t>Desafio de </a:t>
            </a:r>
            <a:r>
              <a:rPr sz="2500" spc="-10" dirty="0">
                <a:latin typeface="Calibri"/>
                <a:cs typeface="Calibri"/>
              </a:rPr>
              <a:t>entender </a:t>
            </a:r>
            <a:r>
              <a:rPr sz="2500" spc="-5" dirty="0">
                <a:latin typeface="Calibri"/>
                <a:cs typeface="Calibri"/>
              </a:rPr>
              <a:t>os modelos de dados:</a:t>
            </a:r>
            <a:endParaRPr sz="2500">
              <a:latin typeface="Calibri"/>
              <a:cs typeface="Calibri"/>
            </a:endParaRPr>
          </a:p>
          <a:p>
            <a:pPr marL="755650" marR="681990" lvl="1" indent="-285750">
              <a:lnSpc>
                <a:spcPts val="2130"/>
              </a:lnSpc>
              <a:spcBef>
                <a:spcPts val="49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200" spc="-5" dirty="0">
                <a:latin typeface="Calibri"/>
                <a:cs typeface="Calibri"/>
              </a:rPr>
              <a:t>Não há </a:t>
            </a:r>
            <a:r>
              <a:rPr sz="2200" spc="-10" dirty="0">
                <a:latin typeface="Calibri"/>
                <a:cs typeface="Calibri"/>
              </a:rPr>
              <a:t>documentação </a:t>
            </a:r>
            <a:r>
              <a:rPr sz="2200" spc="-5" dirty="0">
                <a:latin typeface="Calibri"/>
                <a:cs typeface="Calibri"/>
              </a:rPr>
              <a:t>dos </a:t>
            </a:r>
            <a:r>
              <a:rPr sz="2200" spc="-10" dirty="0">
                <a:latin typeface="Calibri"/>
                <a:cs typeface="Calibri"/>
              </a:rPr>
              <a:t>sistemas legados com </a:t>
            </a:r>
            <a:r>
              <a:rPr sz="2200" dirty="0">
                <a:latin typeface="Calibri"/>
                <a:cs typeface="Calibri"/>
              </a:rPr>
              <a:t>os </a:t>
            </a:r>
            <a:r>
              <a:rPr sz="2200" spc="-10" dirty="0">
                <a:latin typeface="Calibri"/>
                <a:cs typeface="Calibri"/>
              </a:rPr>
              <a:t>quais  estamos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trabalhando;</a:t>
            </a:r>
            <a:endParaRPr sz="2200">
              <a:latin typeface="Calibri"/>
              <a:cs typeface="Calibri"/>
            </a:endParaRPr>
          </a:p>
          <a:p>
            <a:pPr marL="755650" marR="100965" lvl="1" indent="-285750">
              <a:lnSpc>
                <a:spcPct val="79500"/>
              </a:lnSpc>
              <a:spcBef>
                <a:spcPts val="55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200" spc="-5" dirty="0">
                <a:latin typeface="Calibri"/>
                <a:cs typeface="Calibri"/>
              </a:rPr>
              <a:t>Precisamos </a:t>
            </a:r>
            <a:r>
              <a:rPr sz="2200" spc="-10" dirty="0">
                <a:latin typeface="Calibri"/>
                <a:cs typeface="Calibri"/>
              </a:rPr>
              <a:t>redesenhar </a:t>
            </a:r>
            <a:r>
              <a:rPr sz="2200" spc="-5" dirty="0">
                <a:latin typeface="Calibri"/>
                <a:cs typeface="Calibri"/>
              </a:rPr>
              <a:t>as </a:t>
            </a:r>
            <a:r>
              <a:rPr sz="2200" spc="-15" dirty="0">
                <a:latin typeface="Calibri"/>
                <a:cs typeface="Calibri"/>
              </a:rPr>
              <a:t>conexões entre </a:t>
            </a:r>
            <a:r>
              <a:rPr sz="2200" spc="-10" dirty="0">
                <a:latin typeface="Calibri"/>
                <a:cs typeface="Calibri"/>
              </a:rPr>
              <a:t>tabelas </a:t>
            </a:r>
            <a:r>
              <a:rPr sz="2200" dirty="0">
                <a:latin typeface="Calibri"/>
                <a:cs typeface="Calibri"/>
              </a:rPr>
              <a:t>e </a:t>
            </a:r>
            <a:r>
              <a:rPr sz="2200" spc="-10" dirty="0">
                <a:latin typeface="Calibri"/>
                <a:cs typeface="Calibri"/>
              </a:rPr>
              <a:t>campos </a:t>
            </a:r>
            <a:r>
              <a:rPr sz="2200" spc="-5" dirty="0">
                <a:latin typeface="Calibri"/>
                <a:cs typeface="Calibri"/>
              </a:rPr>
              <a:t>de  dados.</a:t>
            </a:r>
            <a:endParaRPr sz="2200">
              <a:latin typeface="Calibri"/>
              <a:cs typeface="Calibri"/>
            </a:endParaRPr>
          </a:p>
          <a:p>
            <a:pPr marL="355600" marR="725805" indent="-342900">
              <a:lnSpc>
                <a:spcPts val="2400"/>
              </a:lnSpc>
              <a:spcBef>
                <a:spcPts val="5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5" dirty="0">
                <a:latin typeface="Calibri"/>
                <a:cs typeface="Calibri"/>
              </a:rPr>
              <a:t>Desafio de </a:t>
            </a:r>
            <a:r>
              <a:rPr sz="2500" spc="-10" dirty="0">
                <a:latin typeface="Calibri"/>
                <a:cs typeface="Calibri"/>
              </a:rPr>
              <a:t>entender </a:t>
            </a:r>
            <a:r>
              <a:rPr sz="2500" dirty="0">
                <a:latin typeface="Calibri"/>
                <a:cs typeface="Calibri"/>
              </a:rPr>
              <a:t>as </a:t>
            </a:r>
            <a:r>
              <a:rPr sz="2500" spc="-20" dirty="0">
                <a:latin typeface="Calibri"/>
                <a:cs typeface="Calibri"/>
              </a:rPr>
              <a:t>conexões </a:t>
            </a:r>
            <a:r>
              <a:rPr sz="2500" spc="-5" dirty="0">
                <a:latin typeface="Calibri"/>
                <a:cs typeface="Calibri"/>
              </a:rPr>
              <a:t>semânticas </a:t>
            </a:r>
            <a:r>
              <a:rPr sz="2500" spc="-10" dirty="0">
                <a:latin typeface="Calibri"/>
                <a:cs typeface="Calibri"/>
              </a:rPr>
              <a:t>entre </a:t>
            </a:r>
            <a:r>
              <a:rPr sz="2500" spc="-5" dirty="0">
                <a:latin typeface="Calibri"/>
                <a:cs typeface="Calibri"/>
              </a:rPr>
              <a:t>os  dados:</a:t>
            </a:r>
            <a:endParaRPr sz="2500">
              <a:latin typeface="Calibri"/>
              <a:cs typeface="Calibri"/>
            </a:endParaRPr>
          </a:p>
          <a:p>
            <a:pPr marL="755650" marR="454025" lvl="1" indent="-285750">
              <a:lnSpc>
                <a:spcPts val="2130"/>
              </a:lnSpc>
              <a:spcBef>
                <a:spcPts val="52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200" spc="-5" dirty="0">
                <a:latin typeface="Calibri"/>
                <a:cs typeface="Calibri"/>
              </a:rPr>
              <a:t>Não há </a:t>
            </a:r>
            <a:r>
              <a:rPr sz="2200" spc="-15" dirty="0">
                <a:latin typeface="Calibri"/>
                <a:cs typeface="Calibri"/>
              </a:rPr>
              <a:t>padronização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linguagens documentárias </a:t>
            </a:r>
            <a:r>
              <a:rPr sz="2200" spc="-15" dirty="0">
                <a:latin typeface="Calibri"/>
                <a:cs typeface="Calibri"/>
              </a:rPr>
              <a:t>entre </a:t>
            </a:r>
            <a:r>
              <a:rPr sz="2200" dirty="0">
                <a:latin typeface="Calibri"/>
                <a:cs typeface="Calibri"/>
              </a:rPr>
              <a:t>os  </a:t>
            </a:r>
            <a:r>
              <a:rPr sz="2200" spc="-10" dirty="0">
                <a:latin typeface="Calibri"/>
                <a:cs typeface="Calibri"/>
              </a:rPr>
              <a:t>sistemas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legados;</a:t>
            </a:r>
            <a:endParaRPr sz="2200">
              <a:latin typeface="Calibri"/>
              <a:cs typeface="Calibri"/>
            </a:endParaRPr>
          </a:p>
          <a:p>
            <a:pPr marL="755650" marR="40640" lvl="1" indent="-285750">
              <a:lnSpc>
                <a:spcPct val="80200"/>
              </a:lnSpc>
              <a:spcBef>
                <a:spcPts val="53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200" spc="-5" dirty="0">
                <a:latin typeface="Calibri"/>
                <a:cs typeface="Calibri"/>
              </a:rPr>
              <a:t>Precisamos </a:t>
            </a:r>
            <a:r>
              <a:rPr sz="2200" spc="-10" dirty="0">
                <a:latin typeface="Calibri"/>
                <a:cs typeface="Calibri"/>
              </a:rPr>
              <a:t>começar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mapear as possibilidades de  </a:t>
            </a:r>
            <a:r>
              <a:rPr sz="2200" spc="-15" dirty="0">
                <a:latin typeface="Calibri"/>
                <a:cs typeface="Calibri"/>
              </a:rPr>
              <a:t>interoperabilidade </a:t>
            </a:r>
            <a:r>
              <a:rPr sz="2200" spc="-10" dirty="0">
                <a:latin typeface="Calibri"/>
                <a:cs typeface="Calibri"/>
              </a:rPr>
              <a:t>semântica </a:t>
            </a:r>
            <a:r>
              <a:rPr sz="2200" spc="-15" dirty="0">
                <a:latin typeface="Calibri"/>
                <a:cs typeface="Calibri"/>
              </a:rPr>
              <a:t>entre </a:t>
            </a:r>
            <a:r>
              <a:rPr sz="2200" dirty="0">
                <a:latin typeface="Calibri"/>
                <a:cs typeface="Calibri"/>
              </a:rPr>
              <a:t>os </a:t>
            </a:r>
            <a:r>
              <a:rPr sz="2200" spc="-5" dirty="0">
                <a:latin typeface="Calibri"/>
                <a:cs typeface="Calibri"/>
              </a:rPr>
              <a:t>dados: </a:t>
            </a:r>
            <a:r>
              <a:rPr sz="2200" spc="-10" dirty="0">
                <a:latin typeface="Calibri"/>
                <a:cs typeface="Calibri"/>
              </a:rPr>
              <a:t>Aprendizagem </a:t>
            </a:r>
            <a:r>
              <a:rPr sz="2200" spc="-5" dirty="0">
                <a:latin typeface="Calibri"/>
                <a:cs typeface="Calibri"/>
              </a:rPr>
              <a:t>de  </a:t>
            </a:r>
            <a:r>
              <a:rPr sz="2200" spc="-10" dirty="0">
                <a:latin typeface="Calibri"/>
                <a:cs typeface="Calibri"/>
              </a:rPr>
              <a:t>Máquina </a:t>
            </a:r>
            <a:r>
              <a:rPr sz="2200" dirty="0">
                <a:latin typeface="Calibri"/>
                <a:cs typeface="Calibri"/>
              </a:rPr>
              <a:t>e </a:t>
            </a:r>
            <a:r>
              <a:rPr sz="2200" spc="-10" dirty="0">
                <a:latin typeface="Calibri"/>
                <a:cs typeface="Calibri"/>
              </a:rPr>
              <a:t>Inteligência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Artificial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063" y="464312"/>
            <a:ext cx="7359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Desafios </a:t>
            </a:r>
            <a:r>
              <a:rPr sz="4400" spc="-15" dirty="0"/>
              <a:t>técnicos </a:t>
            </a:r>
            <a:r>
              <a:rPr sz="4400" dirty="0"/>
              <a:t>e</a:t>
            </a:r>
            <a:r>
              <a:rPr sz="4400" spc="25" dirty="0"/>
              <a:t> </a:t>
            </a:r>
            <a:r>
              <a:rPr sz="4400" spc="-10" dirty="0"/>
              <a:t>operacionais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467353" y="1417637"/>
            <a:ext cx="8162703" cy="4879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407" y="489442"/>
            <a:ext cx="7968292" cy="56619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3829" y="1096321"/>
            <a:ext cx="4754880" cy="124079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indent="1329690">
              <a:lnSpc>
                <a:spcPts val="4770"/>
              </a:lnSpc>
              <a:spcBef>
                <a:spcPts val="280"/>
              </a:spcBef>
            </a:pPr>
            <a:r>
              <a:rPr spc="-15" dirty="0"/>
              <a:t>Obrigado!  </a:t>
            </a:r>
            <a:r>
              <a:rPr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daltonmartins@unb.br</a:t>
            </a:r>
          </a:p>
        </p:txBody>
      </p:sp>
      <p:sp>
        <p:nvSpPr>
          <p:cNvPr id="3" name="object 3"/>
          <p:cNvSpPr/>
          <p:nvPr/>
        </p:nvSpPr>
        <p:spPr>
          <a:xfrm>
            <a:off x="2710793" y="2824872"/>
            <a:ext cx="3796861" cy="2847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400" y="0"/>
            <a:ext cx="7808451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464312"/>
            <a:ext cx="2263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07188"/>
            <a:ext cx="7921625" cy="3859529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Brasiliana </a:t>
            </a:r>
            <a:r>
              <a:rPr sz="3200" dirty="0">
                <a:latin typeface="Calibri"/>
                <a:cs typeface="Calibri"/>
              </a:rPr>
              <a:t>USP</a:t>
            </a:r>
            <a:endParaRPr sz="3200">
              <a:latin typeface="Calibri"/>
              <a:cs typeface="Calibri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69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5" dirty="0">
                <a:latin typeface="Calibri"/>
                <a:cs typeface="Calibri"/>
              </a:rPr>
              <a:t>Em </a:t>
            </a:r>
            <a:r>
              <a:rPr sz="2800" dirty="0">
                <a:latin typeface="Calibri"/>
                <a:cs typeface="Calibri"/>
              </a:rPr>
              <a:t>2009, </a:t>
            </a:r>
            <a:r>
              <a:rPr sz="2800" spc="-20" dirty="0">
                <a:latin typeface="Calibri"/>
                <a:cs typeface="Calibri"/>
              </a:rPr>
              <a:t>entra </a:t>
            </a:r>
            <a:r>
              <a:rPr sz="2800" dirty="0">
                <a:latin typeface="Calibri"/>
                <a:cs typeface="Calibri"/>
              </a:rPr>
              <a:t>no </a:t>
            </a:r>
            <a:r>
              <a:rPr sz="2800" spc="-5" dirty="0">
                <a:latin typeface="Calibri"/>
                <a:cs typeface="Calibri"/>
              </a:rPr>
              <a:t>ar uma </a:t>
            </a:r>
            <a:r>
              <a:rPr sz="2800" spc="-20" dirty="0">
                <a:latin typeface="Calibri"/>
                <a:cs typeface="Calibri"/>
              </a:rPr>
              <a:t>plataforma </a:t>
            </a:r>
            <a:r>
              <a:rPr sz="2800" spc="-5" dirty="0">
                <a:latin typeface="Calibri"/>
                <a:cs typeface="Calibri"/>
              </a:rPr>
              <a:t>baseada </a:t>
            </a:r>
            <a:r>
              <a:rPr sz="2800" dirty="0">
                <a:latin typeface="Calibri"/>
                <a:cs typeface="Calibri"/>
              </a:rPr>
              <a:t>no  </a:t>
            </a:r>
            <a:r>
              <a:rPr sz="2800" spc="-15" dirty="0">
                <a:latin typeface="Calibri"/>
                <a:cs typeface="Calibri"/>
              </a:rPr>
              <a:t>software </a:t>
            </a:r>
            <a:r>
              <a:rPr sz="2800" spc="-40" dirty="0">
                <a:latin typeface="Calibri"/>
                <a:cs typeface="Calibri"/>
              </a:rPr>
              <a:t>DSPACE </a:t>
            </a:r>
            <a:r>
              <a:rPr sz="2800" spc="-20" dirty="0">
                <a:latin typeface="Calibri"/>
                <a:cs typeface="Calibri"/>
              </a:rPr>
              <a:t>para gestão </a:t>
            </a:r>
            <a:r>
              <a:rPr sz="2800" spc="-5" dirty="0">
                <a:latin typeface="Calibri"/>
                <a:cs typeface="Calibri"/>
              </a:rPr>
              <a:t>dos acervos, </a:t>
            </a:r>
            <a:r>
              <a:rPr sz="2800" spc="-10" dirty="0">
                <a:latin typeface="Calibri"/>
                <a:cs typeface="Calibri"/>
              </a:rPr>
              <a:t>com  </a:t>
            </a:r>
            <a:r>
              <a:rPr sz="2800" spc="-5" dirty="0">
                <a:latin typeface="Calibri"/>
                <a:cs typeface="Calibri"/>
              </a:rPr>
              <a:t>apoio </a:t>
            </a:r>
            <a:r>
              <a:rPr sz="2800" dirty="0">
                <a:latin typeface="Calibri"/>
                <a:cs typeface="Calibri"/>
              </a:rPr>
              <a:t>de </a:t>
            </a:r>
            <a:r>
              <a:rPr sz="2800" spc="-15" dirty="0">
                <a:latin typeface="Calibri"/>
                <a:cs typeface="Calibri"/>
              </a:rPr>
              <a:t>recursos </a:t>
            </a:r>
            <a:r>
              <a:rPr sz="2800" dirty="0">
                <a:latin typeface="Calibri"/>
                <a:cs typeface="Calibri"/>
              </a:rPr>
              <a:t>da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FAPESP;</a:t>
            </a:r>
            <a:endParaRPr sz="2800">
              <a:latin typeface="Calibri"/>
              <a:cs typeface="Calibri"/>
            </a:endParaRPr>
          </a:p>
          <a:p>
            <a:pPr marL="755650" marR="84455" lvl="1" indent="-285750">
              <a:lnSpc>
                <a:spcPct val="99700"/>
              </a:lnSpc>
              <a:spcBef>
                <a:spcPts val="69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5" dirty="0">
                <a:latin typeface="Calibri"/>
                <a:cs typeface="Calibri"/>
              </a:rPr>
              <a:t>Em </a:t>
            </a:r>
            <a:r>
              <a:rPr sz="2800" dirty="0">
                <a:latin typeface="Calibri"/>
                <a:cs typeface="Calibri"/>
              </a:rPr>
              <a:t>2010, é </a:t>
            </a:r>
            <a:r>
              <a:rPr sz="2800" spc="-5" dirty="0">
                <a:latin typeface="Calibri"/>
                <a:cs typeface="Calibri"/>
              </a:rPr>
              <a:t>lançado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versão </a:t>
            </a:r>
            <a:r>
              <a:rPr sz="2800" dirty="0">
                <a:latin typeface="Calibri"/>
                <a:cs typeface="Calibri"/>
              </a:rPr>
              <a:t>2.0 da </a:t>
            </a:r>
            <a:r>
              <a:rPr sz="2800" spc="-10" dirty="0">
                <a:latin typeface="Calibri"/>
                <a:cs typeface="Calibri"/>
              </a:rPr>
              <a:t>Brasiliana  Digital, </a:t>
            </a:r>
            <a:r>
              <a:rPr sz="2800" spc="-5" dirty="0">
                <a:latin typeface="Calibri"/>
                <a:cs typeface="Calibri"/>
              </a:rPr>
              <a:t>ainda baseado em </a:t>
            </a:r>
            <a:r>
              <a:rPr sz="2800" spc="-35" dirty="0">
                <a:latin typeface="Calibri"/>
                <a:cs typeface="Calibri"/>
              </a:rPr>
              <a:t>DSPACE, </a:t>
            </a:r>
            <a:r>
              <a:rPr sz="2800" dirty="0">
                <a:latin typeface="Calibri"/>
                <a:cs typeface="Calibri"/>
              </a:rPr>
              <a:t>já </a:t>
            </a:r>
            <a:r>
              <a:rPr sz="2800" spc="-15" dirty="0">
                <a:latin typeface="Calibri"/>
                <a:cs typeface="Calibri"/>
              </a:rPr>
              <a:t>batizada </a:t>
            </a:r>
            <a:r>
              <a:rPr sz="2800" dirty="0">
                <a:latin typeface="Calibri"/>
                <a:cs typeface="Calibri"/>
              </a:rPr>
              <a:t>de  </a:t>
            </a:r>
            <a:r>
              <a:rPr sz="2800" spc="-20" dirty="0">
                <a:latin typeface="Calibri"/>
                <a:cs typeface="Calibri"/>
              </a:rPr>
              <a:t>Plataforma </a:t>
            </a:r>
            <a:r>
              <a:rPr sz="2800" spc="-5" dirty="0">
                <a:latin typeface="Calibri"/>
                <a:cs typeface="Calibri"/>
              </a:rPr>
              <a:t>Corisco </a:t>
            </a:r>
            <a:r>
              <a:rPr sz="2800" spc="-10" dirty="0">
                <a:latin typeface="Calibri"/>
                <a:cs typeface="Calibri"/>
              </a:rPr>
              <a:t>(atualmente,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descontinuado)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sz="2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https://digital.bbm.usp.br/handle/bbm-ext/1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3350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2225" y="1020611"/>
            <a:ext cx="4217524" cy="4750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8220" y="6266839"/>
            <a:ext cx="439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http://wsl.softwarelivre.org/2012/0008/52.pdf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464312"/>
            <a:ext cx="2263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7207884" cy="2454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8577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Seminário </a:t>
            </a:r>
            <a:r>
              <a:rPr sz="3200" spc="-10" dirty="0">
                <a:latin typeface="Calibri"/>
                <a:cs typeface="Calibri"/>
              </a:rPr>
              <a:t>sobre Conteúdos </a:t>
            </a:r>
            <a:r>
              <a:rPr sz="3200" spc="-5" dirty="0">
                <a:latin typeface="Calibri"/>
                <a:cs typeface="Calibri"/>
              </a:rPr>
              <a:t>Digitais </a:t>
            </a:r>
            <a:r>
              <a:rPr sz="3200" spc="5" dirty="0">
                <a:latin typeface="Calibri"/>
                <a:cs typeface="Calibri"/>
              </a:rPr>
              <a:t>na  </a:t>
            </a:r>
            <a:r>
              <a:rPr sz="3200" spc="-15" dirty="0">
                <a:latin typeface="Calibri"/>
                <a:cs typeface="Calibri"/>
              </a:rPr>
              <a:t>Internet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85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sz="2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https://cg-conteudos.cgi.br/</a:t>
            </a:r>
            <a:endParaRPr sz="2800">
              <a:latin typeface="Calibri"/>
              <a:cs typeface="Calibri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sz="2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https://cg-conteudos.cgi.br/memorando-de-  </a:t>
            </a:r>
            <a:r>
              <a:rPr sz="2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intencoes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472" y="679537"/>
            <a:ext cx="387540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Times New Roman"/>
                <a:cs typeface="Times New Roman"/>
              </a:rPr>
              <a:t>Quem </a:t>
            </a:r>
            <a:r>
              <a:rPr sz="4400" dirty="0">
                <a:latin typeface="Times New Roman"/>
                <a:cs typeface="Times New Roman"/>
              </a:rPr>
              <a:t>nós</a:t>
            </a:r>
            <a:r>
              <a:rPr sz="4400" spc="-85" dirty="0">
                <a:latin typeface="Times New Roman"/>
                <a:cs typeface="Times New Roman"/>
              </a:rPr>
              <a:t> </a:t>
            </a:r>
            <a:r>
              <a:rPr sz="4400" dirty="0">
                <a:latin typeface="Times New Roman"/>
                <a:cs typeface="Times New Roman"/>
              </a:rPr>
              <a:t>somos</a:t>
            </a:r>
          </a:p>
        </p:txBody>
      </p:sp>
      <p:sp>
        <p:nvSpPr>
          <p:cNvPr id="3" name="object 3"/>
          <p:cNvSpPr/>
          <p:nvPr/>
        </p:nvSpPr>
        <p:spPr>
          <a:xfrm>
            <a:off x="5961943" y="162256"/>
            <a:ext cx="3182056" cy="1105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3686" y="2413854"/>
            <a:ext cx="2993669" cy="1540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07084" y="2123634"/>
            <a:ext cx="3975867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753488"/>
            <a:ext cx="9144000" cy="21045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7133" y="1396999"/>
            <a:ext cx="7391400" cy="131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5155" y="1439222"/>
            <a:ext cx="7277100" cy="0"/>
          </a:xfrm>
          <a:custGeom>
            <a:avLst/>
            <a:gdLst/>
            <a:ahLst/>
            <a:cxnLst/>
            <a:rect l="l" t="t" r="r" b="b"/>
            <a:pathLst>
              <a:path w="7277100">
                <a:moveTo>
                  <a:pt x="0" y="1"/>
                </a:moveTo>
                <a:lnTo>
                  <a:pt x="7277100" y="0"/>
                </a:lnTo>
              </a:path>
            </a:pathLst>
          </a:custGeom>
          <a:ln w="38100">
            <a:solidFill>
              <a:srgbClr val="3586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3895" y="4203374"/>
            <a:ext cx="1480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7"/>
              </a:rPr>
              <a:t>ww</a:t>
            </a:r>
            <a:r>
              <a:rPr sz="2400" u="sng" spc="-1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7"/>
              </a:rPr>
              <a:t>w</a:t>
            </a:r>
            <a:r>
              <a:rPr sz="2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7"/>
              </a:rPr>
              <a:t>.ufg.br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4379" y="21158"/>
            <a:ext cx="20554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Iniciativas</a:t>
            </a:r>
          </a:p>
        </p:txBody>
      </p:sp>
      <p:sp>
        <p:nvSpPr>
          <p:cNvPr id="3" name="object 3"/>
          <p:cNvSpPr/>
          <p:nvPr/>
        </p:nvSpPr>
        <p:spPr>
          <a:xfrm>
            <a:off x="360784" y="855384"/>
            <a:ext cx="8195921" cy="5278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1925" y="6398542"/>
            <a:ext cx="506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https://cg-conteudos.cgi.br/memorando-de-intencoes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4379" y="21158"/>
            <a:ext cx="20554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Iniciativas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1925" y="6398542"/>
            <a:ext cx="5066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https://cg-conteudos.cgi.br/memorando-de-intencoes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664" y="778789"/>
            <a:ext cx="9020013" cy="5341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464312"/>
            <a:ext cx="2263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7741920" cy="3822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0701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Simpósio </a:t>
            </a:r>
            <a:r>
              <a:rPr sz="3200" spc="-10" dirty="0">
                <a:latin typeface="Calibri"/>
                <a:cs typeface="Calibri"/>
              </a:rPr>
              <a:t>Internacional </a:t>
            </a:r>
            <a:r>
              <a:rPr sz="3200" dirty="0">
                <a:latin typeface="Calibri"/>
                <a:cs typeface="Calibri"/>
              </a:rPr>
              <a:t>de </a:t>
            </a:r>
            <a:r>
              <a:rPr sz="3200" spc="-15" dirty="0">
                <a:latin typeface="Calibri"/>
                <a:cs typeface="Calibri"/>
              </a:rPr>
              <a:t>Políticas </a:t>
            </a:r>
            <a:r>
              <a:rPr sz="3200" spc="-5" dirty="0">
                <a:latin typeface="Calibri"/>
                <a:cs typeface="Calibri"/>
              </a:rPr>
              <a:t>Públicas  </a:t>
            </a:r>
            <a:r>
              <a:rPr sz="3200" spc="-20" dirty="0">
                <a:latin typeface="Calibri"/>
                <a:cs typeface="Calibri"/>
              </a:rPr>
              <a:t>para </a:t>
            </a:r>
            <a:r>
              <a:rPr sz="3200" spc="-5" dirty="0">
                <a:latin typeface="Calibri"/>
                <a:cs typeface="Calibri"/>
              </a:rPr>
              <a:t>Acervos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Digitais</a:t>
            </a:r>
            <a:endParaRPr sz="3200">
              <a:latin typeface="Calibri"/>
              <a:cs typeface="Calibri"/>
            </a:endParaRPr>
          </a:p>
          <a:p>
            <a:pPr marL="755650" marR="697865" lvl="1" indent="-285750">
              <a:lnSpc>
                <a:spcPct val="100000"/>
              </a:lnSpc>
              <a:spcBef>
                <a:spcPts val="68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20" dirty="0">
                <a:latin typeface="Calibri"/>
                <a:cs typeface="Calibri"/>
              </a:rPr>
              <a:t>Organizado </a:t>
            </a:r>
            <a:r>
              <a:rPr sz="2800" spc="-5" dirty="0">
                <a:latin typeface="Calibri"/>
                <a:cs typeface="Calibri"/>
              </a:rPr>
              <a:t>pelo </a:t>
            </a:r>
            <a:r>
              <a:rPr sz="2800" spc="-10" dirty="0">
                <a:latin typeface="Calibri"/>
                <a:cs typeface="Calibri"/>
              </a:rPr>
              <a:t>Ministério </a:t>
            </a:r>
            <a:r>
              <a:rPr sz="2800" dirty="0">
                <a:latin typeface="Calibri"/>
                <a:cs typeface="Calibri"/>
              </a:rPr>
              <a:t>da </a:t>
            </a:r>
            <a:r>
              <a:rPr sz="2800" spc="-10" dirty="0">
                <a:latin typeface="Calibri"/>
                <a:cs typeface="Calibri"/>
              </a:rPr>
              <a:t>Cultura, </a:t>
            </a:r>
            <a:r>
              <a:rPr sz="2800" dirty="0">
                <a:latin typeface="Calibri"/>
                <a:cs typeface="Calibri"/>
              </a:rPr>
              <a:t>o  </a:t>
            </a:r>
            <a:r>
              <a:rPr sz="2800" spc="-15" dirty="0">
                <a:latin typeface="Calibri"/>
                <a:cs typeface="Calibri"/>
              </a:rPr>
              <a:t>Laboratório </a:t>
            </a:r>
            <a:r>
              <a:rPr sz="2800" dirty="0">
                <a:latin typeface="Calibri"/>
                <a:cs typeface="Calibri"/>
              </a:rPr>
              <a:t>da </a:t>
            </a:r>
            <a:r>
              <a:rPr sz="2800" spc="-10" dirty="0">
                <a:latin typeface="Calibri"/>
                <a:cs typeface="Calibri"/>
              </a:rPr>
              <a:t>Brasiliana Digital </a:t>
            </a:r>
            <a:r>
              <a:rPr sz="2800" dirty="0">
                <a:latin typeface="Calibri"/>
                <a:cs typeface="Calibri"/>
              </a:rPr>
              <a:t>e a </a:t>
            </a:r>
            <a:r>
              <a:rPr sz="2800" spc="-5" dirty="0">
                <a:latin typeface="Calibri"/>
                <a:cs typeface="Calibri"/>
              </a:rPr>
              <a:t>Casa </a:t>
            </a:r>
            <a:r>
              <a:rPr sz="2800" dirty="0">
                <a:latin typeface="Calibri"/>
                <a:cs typeface="Calibri"/>
              </a:rPr>
              <a:t>de  </a:t>
            </a:r>
            <a:r>
              <a:rPr sz="2800" spc="-10" dirty="0">
                <a:latin typeface="Calibri"/>
                <a:cs typeface="Calibri"/>
              </a:rPr>
              <a:t>Cultura Digital;</a:t>
            </a:r>
            <a:endParaRPr sz="2800">
              <a:latin typeface="Calibri"/>
              <a:cs typeface="Calibri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68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10" dirty="0">
                <a:latin typeface="Calibri"/>
                <a:cs typeface="Calibri"/>
              </a:rPr>
              <a:t>Produção </a:t>
            </a:r>
            <a:r>
              <a:rPr sz="2800" spc="-5" dirty="0">
                <a:latin typeface="Calibri"/>
                <a:cs typeface="Calibri"/>
              </a:rPr>
              <a:t>dos </a:t>
            </a:r>
            <a:r>
              <a:rPr sz="2800" spc="-10" dirty="0">
                <a:latin typeface="Calibri"/>
                <a:cs typeface="Calibri"/>
              </a:rPr>
              <a:t>primeiros </a:t>
            </a:r>
            <a:r>
              <a:rPr sz="2800" spc="-5" dirty="0">
                <a:latin typeface="Calibri"/>
                <a:cs typeface="Calibri"/>
              </a:rPr>
              <a:t>esboços </a:t>
            </a:r>
            <a:r>
              <a:rPr sz="2800" dirty="0">
                <a:latin typeface="Calibri"/>
                <a:cs typeface="Calibri"/>
              </a:rPr>
              <a:t>de </a:t>
            </a:r>
            <a:r>
              <a:rPr sz="2800" spc="-5" dirty="0">
                <a:latin typeface="Calibri"/>
                <a:cs typeface="Calibri"/>
              </a:rPr>
              <a:t>uma </a:t>
            </a:r>
            <a:r>
              <a:rPr sz="2800" spc="-10" dirty="0">
                <a:latin typeface="Calibri"/>
                <a:cs typeface="Calibri"/>
              </a:rPr>
              <a:t>política  </a:t>
            </a:r>
            <a:r>
              <a:rPr sz="2800" spc="-5" dirty="0">
                <a:latin typeface="Calibri"/>
                <a:cs typeface="Calibri"/>
              </a:rPr>
              <a:t>pública </a:t>
            </a:r>
            <a:r>
              <a:rPr sz="2800" spc="-20" dirty="0">
                <a:latin typeface="Calibri"/>
                <a:cs typeface="Calibri"/>
              </a:rPr>
              <a:t>para </a:t>
            </a:r>
            <a:r>
              <a:rPr sz="2800" dirty="0">
                <a:latin typeface="Calibri"/>
                <a:cs typeface="Calibri"/>
              </a:rPr>
              <a:t>o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setor;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80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sz="2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http://culturadigital.br/simposioacervosdigitais/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407" y="203643"/>
            <a:ext cx="8628191" cy="6569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1712" y="575599"/>
            <a:ext cx="4467393" cy="501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43183" y="5608320"/>
            <a:ext cx="7281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www.slideshare.net/Culturadigital/relato-simposioacervosdigitais2010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3183" y="5608320"/>
            <a:ext cx="7597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www.slideshare.net/Culturadigital/politicas-publicas-para-acervos-digitais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92264" y="2727057"/>
            <a:ext cx="3451442" cy="1037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464312"/>
            <a:ext cx="2263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07188"/>
            <a:ext cx="8045450" cy="291973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CONARQ</a:t>
            </a:r>
            <a:endParaRPr sz="3200">
              <a:latin typeface="Calibri"/>
              <a:cs typeface="Calibri"/>
            </a:endParaRPr>
          </a:p>
          <a:p>
            <a:pPr marL="755650" marR="24130" lvl="1" indent="-285750">
              <a:lnSpc>
                <a:spcPct val="100000"/>
              </a:lnSpc>
              <a:spcBef>
                <a:spcPts val="69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15" dirty="0">
                <a:latin typeface="Calibri"/>
                <a:cs typeface="Calibri"/>
              </a:rPr>
              <a:t>Recomendações </a:t>
            </a:r>
            <a:r>
              <a:rPr sz="2800" spc="-20" dirty="0">
                <a:latin typeface="Calibri"/>
                <a:cs typeface="Calibri"/>
              </a:rPr>
              <a:t>para </a:t>
            </a:r>
            <a:r>
              <a:rPr sz="2800" spc="-15" dirty="0">
                <a:latin typeface="Calibri"/>
                <a:cs typeface="Calibri"/>
              </a:rPr>
              <a:t>digitalização </a:t>
            </a:r>
            <a:r>
              <a:rPr sz="2800" dirty="0">
                <a:latin typeface="Calibri"/>
                <a:cs typeface="Calibri"/>
              </a:rPr>
              <a:t>de </a:t>
            </a:r>
            <a:r>
              <a:rPr sz="2800" spc="-10" dirty="0">
                <a:latin typeface="Calibri"/>
                <a:cs typeface="Calibri"/>
              </a:rPr>
              <a:t>documentos  </a:t>
            </a:r>
            <a:r>
              <a:rPr sz="2800" dirty="0">
                <a:latin typeface="Calibri"/>
                <a:cs typeface="Calibri"/>
              </a:rPr>
              <a:t>de </a:t>
            </a:r>
            <a:r>
              <a:rPr sz="2800" spc="-15" dirty="0">
                <a:latin typeface="Calibri"/>
                <a:cs typeface="Calibri"/>
              </a:rPr>
              <a:t>arquivos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permanentes</a:t>
            </a:r>
            <a:endParaRPr sz="2800">
              <a:latin typeface="Calibri"/>
              <a:cs typeface="Calibri"/>
            </a:endParaRPr>
          </a:p>
          <a:p>
            <a:pPr marL="755650" marR="5080" lvl="1" indent="-285750">
              <a:lnSpc>
                <a:spcPct val="99700"/>
              </a:lnSpc>
              <a:spcBef>
                <a:spcPts val="690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sz="2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http://conarq.arquivonacional.gov.br/images/publ </a:t>
            </a:r>
            <a:r>
              <a:rPr sz="2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icacoes_textos/Recomendacoes_digitalizacao_co  </a:t>
            </a:r>
            <a:r>
              <a:rPr sz="2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mpleta.pdf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2156" y="4794449"/>
            <a:ext cx="5457159" cy="18522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464312"/>
            <a:ext cx="2263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07188"/>
            <a:ext cx="8044815" cy="206883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Plano Nacional de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Cultura</a:t>
            </a:r>
            <a:endParaRPr sz="3200">
              <a:latin typeface="Calibri"/>
              <a:cs typeface="Calibri"/>
            </a:endParaRPr>
          </a:p>
          <a:p>
            <a:pPr marL="755650" marR="5080" indent="-285750">
              <a:lnSpc>
                <a:spcPct val="100000"/>
              </a:lnSpc>
              <a:spcBef>
                <a:spcPts val="695"/>
              </a:spcBef>
            </a:pPr>
            <a:r>
              <a:rPr sz="2800" dirty="0">
                <a:latin typeface="Arial"/>
                <a:cs typeface="Arial"/>
              </a:rPr>
              <a:t>–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http://www.cultura.gov.br/documents/10883/112 </a:t>
            </a:r>
            <a:r>
              <a:rPr sz="2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2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94/METAS_PNC_final.pdf/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8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35" dirty="0">
                <a:latin typeface="Calibri"/>
                <a:cs typeface="Calibri"/>
              </a:rPr>
              <a:t>Até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2020…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74302" y="3909231"/>
            <a:ext cx="7056949" cy="2604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464312"/>
            <a:ext cx="2263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07188"/>
            <a:ext cx="8044815" cy="249618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Plano Nacional de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Cultura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9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5" dirty="0">
                <a:latin typeface="Calibri"/>
                <a:cs typeface="Calibri"/>
              </a:rPr>
              <a:t>Lei </a:t>
            </a:r>
            <a:r>
              <a:rPr sz="2800" dirty="0">
                <a:latin typeface="Calibri"/>
                <a:cs typeface="Calibri"/>
              </a:rPr>
              <a:t>12.343 de 2 </a:t>
            </a:r>
            <a:r>
              <a:rPr sz="2800" spc="-25" dirty="0">
                <a:latin typeface="Calibri"/>
                <a:cs typeface="Calibri"/>
              </a:rPr>
              <a:t>dezembro 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2010</a:t>
            </a:r>
            <a:endParaRPr sz="2800">
              <a:latin typeface="Calibri"/>
              <a:cs typeface="Calibri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sz="2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http://www.cultura.gov.br/documents/10907/963 </a:t>
            </a:r>
            <a:r>
              <a:rPr sz="2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28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783/Lei+12.343++PNC.pdf/e9882c97-f62a-40de-  </a:t>
            </a:r>
            <a:r>
              <a:rPr sz="2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bc74-8dc694fe777a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900" y="4558828"/>
            <a:ext cx="8166100" cy="876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287012"/>
            <a:ext cx="2263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04743"/>
            <a:ext cx="7962900" cy="421132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0" dirty="0">
                <a:latin typeface="Calibri"/>
                <a:cs typeface="Calibri"/>
              </a:rPr>
              <a:t>Rede</a:t>
            </a:r>
            <a:r>
              <a:rPr sz="3200" spc="-5" dirty="0">
                <a:latin typeface="Calibri"/>
                <a:cs typeface="Calibri"/>
              </a:rPr>
              <a:t> Memorial</a:t>
            </a:r>
            <a:endParaRPr sz="3200">
              <a:latin typeface="Calibri"/>
              <a:cs typeface="Calibri"/>
            </a:endParaRPr>
          </a:p>
          <a:p>
            <a:pPr marL="755650" marR="474980" lvl="1" indent="-285750">
              <a:lnSpc>
                <a:spcPts val="3030"/>
              </a:lnSpc>
              <a:spcBef>
                <a:spcPts val="73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15" dirty="0">
                <a:latin typeface="Calibri"/>
                <a:cs typeface="Calibri"/>
              </a:rPr>
              <a:t>Rede </a:t>
            </a:r>
            <a:r>
              <a:rPr sz="2800" spc="-5" dirty="0">
                <a:latin typeface="Calibri"/>
                <a:cs typeface="Calibri"/>
              </a:rPr>
              <a:t>Nacional das </a:t>
            </a:r>
            <a:r>
              <a:rPr sz="2800" spc="-10" dirty="0">
                <a:latin typeface="Calibri"/>
                <a:cs typeface="Calibri"/>
              </a:rPr>
              <a:t>Instituições comprometidas  com políticas </a:t>
            </a:r>
            <a:r>
              <a:rPr sz="2800" dirty="0">
                <a:latin typeface="Calibri"/>
                <a:cs typeface="Calibri"/>
              </a:rPr>
              <a:t>de </a:t>
            </a:r>
            <a:r>
              <a:rPr sz="2800" spc="-15" dirty="0">
                <a:latin typeface="Calibri"/>
                <a:cs typeface="Calibri"/>
              </a:rPr>
              <a:t>digitalização </a:t>
            </a:r>
            <a:r>
              <a:rPr sz="2800" spc="-5" dirty="0">
                <a:latin typeface="Calibri"/>
                <a:cs typeface="Calibri"/>
              </a:rPr>
              <a:t>dos acervos  memoriais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Brasil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15" dirty="0">
                <a:latin typeface="Calibri"/>
                <a:cs typeface="Calibri"/>
              </a:rPr>
              <a:t>Atualmente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descontinuada…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15" dirty="0">
                <a:latin typeface="Calibri"/>
                <a:cs typeface="Calibri"/>
              </a:rPr>
              <a:t>Carta </a:t>
            </a:r>
            <a:r>
              <a:rPr sz="2800" dirty="0">
                <a:latin typeface="Calibri"/>
                <a:cs typeface="Calibri"/>
              </a:rPr>
              <a:t>de </a:t>
            </a:r>
            <a:r>
              <a:rPr sz="2800" spc="-25" dirty="0">
                <a:latin typeface="Calibri"/>
                <a:cs typeface="Calibri"/>
              </a:rPr>
              <a:t>Recife</a:t>
            </a:r>
            <a:r>
              <a:rPr sz="2800" dirty="0">
                <a:latin typeface="Calibri"/>
                <a:cs typeface="Calibri"/>
              </a:rPr>
              <a:t> 2.0</a:t>
            </a:r>
            <a:endParaRPr sz="2800">
              <a:latin typeface="Calibri"/>
              <a:cs typeface="Calibri"/>
            </a:endParaRPr>
          </a:p>
          <a:p>
            <a:pPr marL="1155065" marR="5080" lvl="2" indent="-228600">
              <a:lnSpc>
                <a:spcPts val="2600"/>
              </a:lnSpc>
              <a:spcBef>
                <a:spcPts val="630"/>
              </a:spcBef>
              <a:buClr>
                <a:srgbClr val="000000"/>
              </a:buClr>
              <a:buFont typeface="Arial"/>
              <a:buChar char="•"/>
              <a:tabLst>
                <a:tab pos="1155700" algn="l"/>
              </a:tabLst>
            </a:pP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http://redememorialpernambuco.blogspot.com/p/cart 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a-do-recife.html</a:t>
            </a:r>
            <a:endParaRPr sz="2400">
              <a:latin typeface="Calibri"/>
              <a:cs typeface="Calibri"/>
            </a:endParaRPr>
          </a:p>
          <a:p>
            <a:pPr marL="1155065" marR="213995" lvl="2" indent="-228600">
              <a:lnSpc>
                <a:spcPts val="2570"/>
              </a:lnSpc>
              <a:spcBef>
                <a:spcPts val="590"/>
              </a:spcBef>
              <a:buFont typeface="Arial"/>
              <a:buChar char="•"/>
              <a:tabLst>
                <a:tab pos="1155700" algn="l"/>
              </a:tabLst>
            </a:pPr>
            <a:r>
              <a:rPr sz="2400" spc="-5" dirty="0">
                <a:latin typeface="Calibri"/>
                <a:cs typeface="Calibri"/>
              </a:rPr>
              <a:t>10 princípios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compromissos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digitalização </a:t>
            </a:r>
            <a:r>
              <a:rPr sz="2400" spc="-5" dirty="0">
                <a:latin typeface="Calibri"/>
                <a:cs typeface="Calibri"/>
              </a:rPr>
              <a:t>dos  acervos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memoriais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472" y="679537"/>
            <a:ext cx="387540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Times New Roman"/>
                <a:cs typeface="Times New Roman"/>
              </a:rPr>
              <a:t>Quem </a:t>
            </a:r>
            <a:r>
              <a:rPr sz="4400" dirty="0">
                <a:latin typeface="Times New Roman"/>
                <a:cs typeface="Times New Roman"/>
              </a:rPr>
              <a:t>nós</a:t>
            </a:r>
            <a:r>
              <a:rPr sz="4400" spc="-85" dirty="0">
                <a:latin typeface="Times New Roman"/>
                <a:cs typeface="Times New Roman"/>
              </a:rPr>
              <a:t> </a:t>
            </a:r>
            <a:r>
              <a:rPr sz="4400" dirty="0">
                <a:latin typeface="Times New Roman"/>
                <a:cs typeface="Times New Roman"/>
              </a:rPr>
              <a:t>somos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61943" y="162256"/>
            <a:ext cx="3182056" cy="1105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7133" y="1396999"/>
            <a:ext cx="7391400" cy="131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5155" y="1439222"/>
            <a:ext cx="7277100" cy="0"/>
          </a:xfrm>
          <a:custGeom>
            <a:avLst/>
            <a:gdLst/>
            <a:ahLst/>
            <a:cxnLst/>
            <a:rect l="l" t="t" r="r" b="b"/>
            <a:pathLst>
              <a:path w="7277100">
                <a:moveTo>
                  <a:pt x="0" y="1"/>
                </a:moveTo>
                <a:lnTo>
                  <a:pt x="7277100" y="0"/>
                </a:lnTo>
              </a:path>
            </a:pathLst>
          </a:custGeom>
          <a:ln w="38100">
            <a:solidFill>
              <a:srgbClr val="3586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09575" y="2526447"/>
            <a:ext cx="5755194" cy="2995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1575" y="5998553"/>
            <a:ext cx="2671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"/>
              </a:rPr>
              <a:t>ww</a:t>
            </a:r>
            <a:r>
              <a:rPr sz="2400" u="sng" spc="-1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"/>
              </a:rPr>
              <a:t>w</a:t>
            </a:r>
            <a:r>
              <a:rPr sz="2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"/>
              </a:rPr>
              <a:t>.</a:t>
            </a:r>
            <a:r>
              <a:rPr sz="2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"/>
              </a:rPr>
              <a:t>me</a:t>
            </a:r>
            <a:r>
              <a:rPr sz="2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"/>
              </a:rPr>
              <a:t>d</a:t>
            </a:r>
            <a:r>
              <a:rPr sz="2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"/>
              </a:rPr>
              <a:t>iala</a:t>
            </a:r>
            <a:r>
              <a:rPr sz="2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"/>
              </a:rPr>
              <a:t>b.ufg.br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0996" y="2767453"/>
            <a:ext cx="2471624" cy="9733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3714" y="4123542"/>
            <a:ext cx="2705615" cy="13166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8827" y="89700"/>
            <a:ext cx="5471720" cy="6768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7430" y="83329"/>
            <a:ext cx="5591394" cy="6716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464312"/>
            <a:ext cx="2263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7680959" cy="330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9812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Edital </a:t>
            </a:r>
            <a:r>
              <a:rPr sz="3200" dirty="0">
                <a:latin typeface="Calibri"/>
                <a:cs typeface="Calibri"/>
              </a:rPr>
              <a:t>de </a:t>
            </a:r>
            <a:r>
              <a:rPr sz="3200" spc="-15" dirty="0">
                <a:latin typeface="Calibri"/>
                <a:cs typeface="Calibri"/>
              </a:rPr>
              <a:t>Preservação </a:t>
            </a:r>
            <a:r>
              <a:rPr sz="3200" dirty="0">
                <a:latin typeface="Calibri"/>
                <a:cs typeface="Calibri"/>
              </a:rPr>
              <a:t>e </a:t>
            </a:r>
            <a:r>
              <a:rPr sz="3200" spc="-5" dirty="0">
                <a:latin typeface="Calibri"/>
                <a:cs typeface="Calibri"/>
              </a:rPr>
              <a:t>Acesso </a:t>
            </a:r>
            <a:r>
              <a:rPr sz="3200" dirty="0">
                <a:latin typeface="Calibri"/>
                <a:cs typeface="Calibri"/>
              </a:rPr>
              <a:t>aos </a:t>
            </a:r>
            <a:r>
              <a:rPr sz="3200" spc="-5" dirty="0">
                <a:latin typeface="Calibri"/>
                <a:cs typeface="Calibri"/>
              </a:rPr>
              <a:t>Bens </a:t>
            </a:r>
            <a:r>
              <a:rPr sz="3200" dirty="0">
                <a:latin typeface="Calibri"/>
                <a:cs typeface="Calibri"/>
              </a:rPr>
              <a:t>do  </a:t>
            </a:r>
            <a:r>
              <a:rPr sz="3200" spc="-10" dirty="0">
                <a:latin typeface="Calibri"/>
                <a:cs typeface="Calibri"/>
              </a:rPr>
              <a:t>Patrimônio </a:t>
            </a:r>
            <a:r>
              <a:rPr sz="3200" spc="-15" dirty="0">
                <a:latin typeface="Calibri"/>
                <a:cs typeface="Calibri"/>
              </a:rPr>
              <a:t>Afro-Brasileiro: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85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sz="2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http://www.cultura.gov.br/noticias-sai/-</a:t>
            </a:r>
            <a:endParaRPr sz="2800">
              <a:latin typeface="Calibri"/>
              <a:cs typeface="Calibri"/>
            </a:endParaRPr>
          </a:p>
          <a:p>
            <a:pPr marL="755650" marR="5080">
              <a:lnSpc>
                <a:spcPct val="100000"/>
              </a:lnSpc>
              <a:spcBef>
                <a:spcPts val="5"/>
              </a:spcBef>
            </a:pPr>
            <a:r>
              <a:rPr sz="2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/asset_publisher/QRV5ftQkjXuV/content/edital- </a:t>
            </a:r>
            <a:r>
              <a:rPr sz="28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de-preservacao-e-acesso-aos-bens-do- </a:t>
            </a:r>
            <a:r>
              <a:rPr sz="28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patrimonio-afro-brasileiro/10907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90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sz="2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http://afro.culturadigital.br/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97000"/>
            <a:ext cx="9144000" cy="4047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464312"/>
            <a:ext cx="2263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07188"/>
            <a:ext cx="7719059" cy="395922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0" dirty="0">
                <a:latin typeface="Calibri"/>
                <a:cs typeface="Calibri"/>
              </a:rPr>
              <a:t>Rede </a:t>
            </a:r>
            <a:r>
              <a:rPr sz="3200" dirty="0">
                <a:latin typeface="Calibri"/>
                <a:cs typeface="Calibri"/>
              </a:rPr>
              <a:t>de </a:t>
            </a:r>
            <a:r>
              <a:rPr sz="3200" spc="-10" dirty="0">
                <a:latin typeface="Calibri"/>
                <a:cs typeface="Calibri"/>
              </a:rPr>
              <a:t>Arquivos </a:t>
            </a:r>
            <a:r>
              <a:rPr sz="3200" dirty="0">
                <a:latin typeface="Calibri"/>
                <a:cs typeface="Calibri"/>
              </a:rPr>
              <a:t>do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IPHAN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95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sz="2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http://acervodigital.iphan.gov.br/xmlui/</a:t>
            </a:r>
            <a:endParaRPr sz="2800">
              <a:latin typeface="Calibri"/>
              <a:cs typeface="Calibri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67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10" dirty="0">
                <a:latin typeface="Calibri"/>
                <a:cs typeface="Calibri"/>
              </a:rPr>
              <a:t>Processos </a:t>
            </a:r>
            <a:r>
              <a:rPr sz="2800" dirty="0">
                <a:latin typeface="Calibri"/>
                <a:cs typeface="Calibri"/>
              </a:rPr>
              <a:t>de </a:t>
            </a:r>
            <a:r>
              <a:rPr sz="2800" spc="-10" dirty="0">
                <a:latin typeface="Calibri"/>
                <a:cs typeface="Calibri"/>
              </a:rPr>
              <a:t>tombamento </a:t>
            </a:r>
            <a:r>
              <a:rPr sz="2800" dirty="0">
                <a:latin typeface="Calibri"/>
                <a:cs typeface="Calibri"/>
              </a:rPr>
              <a:t>de </a:t>
            </a:r>
            <a:r>
              <a:rPr sz="2800" spc="-5" dirty="0">
                <a:latin typeface="Calibri"/>
                <a:cs typeface="Calibri"/>
              </a:rPr>
              <a:t>bens </a:t>
            </a:r>
            <a:r>
              <a:rPr sz="2800" spc="-10" dirty="0">
                <a:latin typeface="Calibri"/>
                <a:cs typeface="Calibri"/>
              </a:rPr>
              <a:t>culturais </a:t>
            </a:r>
            <a:r>
              <a:rPr sz="2800" spc="-5" dirty="0">
                <a:latin typeface="Calibri"/>
                <a:cs typeface="Calibri"/>
              </a:rPr>
              <a:t>por  </a:t>
            </a:r>
            <a:r>
              <a:rPr sz="2800" spc="-10" dirty="0">
                <a:latin typeface="Calibri"/>
                <a:cs typeface="Calibri"/>
              </a:rPr>
              <a:t>todo 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15" dirty="0">
                <a:latin typeface="Calibri"/>
                <a:cs typeface="Calibri"/>
              </a:rPr>
              <a:t>Brasil </a:t>
            </a:r>
            <a:r>
              <a:rPr sz="2800" dirty="0">
                <a:latin typeface="Calibri"/>
                <a:cs typeface="Calibri"/>
              </a:rPr>
              <a:t>e </a:t>
            </a:r>
            <a:r>
              <a:rPr sz="2800" spc="-10" dirty="0">
                <a:latin typeface="Calibri"/>
                <a:cs typeface="Calibri"/>
              </a:rPr>
              <a:t>imagens </a:t>
            </a:r>
            <a:r>
              <a:rPr sz="2800" spc="-5" dirty="0">
                <a:latin typeface="Calibri"/>
                <a:cs typeface="Calibri"/>
              </a:rPr>
              <a:t>dos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bens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80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5" dirty="0">
                <a:latin typeface="Calibri"/>
                <a:cs typeface="Calibri"/>
              </a:rPr>
              <a:t>Em </a:t>
            </a:r>
            <a:r>
              <a:rPr sz="2800" spc="-10" dirty="0">
                <a:latin typeface="Calibri"/>
                <a:cs typeface="Calibri"/>
              </a:rPr>
              <a:t>torno </a:t>
            </a:r>
            <a:r>
              <a:rPr sz="2800" dirty="0">
                <a:latin typeface="Calibri"/>
                <a:cs typeface="Calibri"/>
              </a:rPr>
              <a:t>de 38000 </a:t>
            </a:r>
            <a:r>
              <a:rPr sz="2800" spc="-10" dirty="0">
                <a:latin typeface="Calibri"/>
                <a:cs typeface="Calibri"/>
              </a:rPr>
              <a:t>documentos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disponíveis</a:t>
            </a:r>
            <a:endParaRPr sz="2800">
              <a:latin typeface="Calibri"/>
              <a:cs typeface="Calibri"/>
            </a:endParaRPr>
          </a:p>
          <a:p>
            <a:pPr marL="755650" marR="715010" lvl="1" indent="-285750">
              <a:lnSpc>
                <a:spcPts val="3329"/>
              </a:lnSpc>
              <a:spcBef>
                <a:spcPts val="80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10" dirty="0">
                <a:latin typeface="Calibri"/>
                <a:cs typeface="Calibri"/>
              </a:rPr>
              <a:t>Utiliza </a:t>
            </a:r>
            <a:r>
              <a:rPr sz="2800" spc="-20" dirty="0">
                <a:latin typeface="Calibri"/>
                <a:cs typeface="Calibri"/>
              </a:rPr>
              <a:t>plataforma </a:t>
            </a:r>
            <a:r>
              <a:rPr sz="2800" spc="-25" dirty="0">
                <a:latin typeface="Calibri"/>
                <a:cs typeface="Calibri"/>
              </a:rPr>
              <a:t>Papaya, </a:t>
            </a:r>
            <a:r>
              <a:rPr sz="2800" spc="-15" dirty="0">
                <a:latin typeface="Calibri"/>
                <a:cs typeface="Calibri"/>
              </a:rPr>
              <a:t>customização </a:t>
            </a:r>
            <a:r>
              <a:rPr sz="2800" dirty="0">
                <a:latin typeface="Calibri"/>
                <a:cs typeface="Calibri"/>
              </a:rPr>
              <a:t>do  Dspace</a:t>
            </a:r>
            <a:r>
              <a:rPr sz="2800" spc="-10" dirty="0">
                <a:latin typeface="Calibri"/>
                <a:cs typeface="Calibri"/>
              </a:rPr>
              <a:t> (descontinuado)</a:t>
            </a:r>
            <a:endParaRPr sz="28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Arial"/>
              <a:buChar char="•"/>
              <a:tabLst>
                <a:tab pos="1155700" algn="l"/>
              </a:tabLst>
            </a:pPr>
            <a:r>
              <a:rPr sz="24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https://github.com/Knoma-lab/Papaya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1600"/>
            <a:ext cx="9144000" cy="6644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5702" y="144110"/>
            <a:ext cx="5964297" cy="5636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51183" y="6238616"/>
            <a:ext cx="5598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https://periodicos.ufrn.br/bibliocanto/article/view/11939/0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464312"/>
            <a:ext cx="2263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04743"/>
            <a:ext cx="7949565" cy="445452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0" dirty="0">
                <a:latin typeface="Calibri"/>
                <a:cs typeface="Calibri"/>
              </a:rPr>
              <a:t>Projeto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35" dirty="0">
                <a:latin typeface="Calibri"/>
                <a:cs typeface="Calibri"/>
              </a:rPr>
              <a:t>Tainacan</a:t>
            </a:r>
            <a:endParaRPr sz="3200">
              <a:latin typeface="Calibri"/>
              <a:cs typeface="Calibri"/>
            </a:endParaRPr>
          </a:p>
          <a:p>
            <a:pPr marL="755650" marR="5080" lvl="1" indent="-285750">
              <a:lnSpc>
                <a:spcPts val="3030"/>
              </a:lnSpc>
              <a:spcBef>
                <a:spcPts val="73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5" dirty="0">
                <a:latin typeface="Calibri"/>
                <a:cs typeface="Calibri"/>
              </a:rPr>
              <a:t>Ação </a:t>
            </a:r>
            <a:r>
              <a:rPr sz="2800" spc="-15" dirty="0">
                <a:latin typeface="Calibri"/>
                <a:cs typeface="Calibri"/>
              </a:rPr>
              <a:t>atualmente </a:t>
            </a:r>
            <a:r>
              <a:rPr sz="2800" spc="-5" dirty="0">
                <a:latin typeface="Calibri"/>
                <a:cs typeface="Calibri"/>
              </a:rPr>
              <a:t>em </a:t>
            </a:r>
            <a:r>
              <a:rPr sz="2800" spc="-10" dirty="0">
                <a:latin typeface="Calibri"/>
                <a:cs typeface="Calibri"/>
              </a:rPr>
              <a:t>parceria com </a:t>
            </a:r>
            <a:r>
              <a:rPr sz="2800" dirty="0">
                <a:latin typeface="Calibri"/>
                <a:cs typeface="Calibri"/>
              </a:rPr>
              <a:t>o </a:t>
            </a:r>
            <a:r>
              <a:rPr sz="2800" spc="-5" dirty="0">
                <a:latin typeface="Calibri"/>
                <a:cs typeface="Calibri"/>
              </a:rPr>
              <a:t>MinC,  </a:t>
            </a:r>
            <a:r>
              <a:rPr sz="2800" dirty="0">
                <a:latin typeface="Calibri"/>
                <a:cs typeface="Calibri"/>
              </a:rPr>
              <a:t>IBRAM, </a:t>
            </a:r>
            <a:r>
              <a:rPr sz="2800" spc="-10" dirty="0">
                <a:latin typeface="Calibri"/>
                <a:cs typeface="Calibri"/>
              </a:rPr>
              <a:t>Funarte, </a:t>
            </a:r>
            <a:r>
              <a:rPr sz="2800" spc="-55" dirty="0">
                <a:latin typeface="Calibri"/>
                <a:cs typeface="Calibri"/>
              </a:rPr>
              <a:t>IBICT, </a:t>
            </a:r>
            <a:r>
              <a:rPr sz="2800" dirty="0">
                <a:latin typeface="Calibri"/>
                <a:cs typeface="Calibri"/>
              </a:rPr>
              <a:t>Museu do </a:t>
            </a:r>
            <a:r>
              <a:rPr sz="2800" spc="-15" dirty="0">
                <a:latin typeface="Calibri"/>
                <a:cs typeface="Calibri"/>
              </a:rPr>
              <a:t>Índio, </a:t>
            </a:r>
            <a:r>
              <a:rPr sz="2800" spc="-75" dirty="0">
                <a:latin typeface="Calibri"/>
                <a:cs typeface="Calibri"/>
              </a:rPr>
              <a:t>GDF, </a:t>
            </a:r>
            <a:r>
              <a:rPr sz="2800" spc="-10" dirty="0">
                <a:latin typeface="Calibri"/>
                <a:cs typeface="Calibri"/>
              </a:rPr>
              <a:t>UnB,  UFG, </a:t>
            </a:r>
            <a:r>
              <a:rPr sz="2800" spc="-20" dirty="0">
                <a:latin typeface="Calibri"/>
                <a:cs typeface="Calibri"/>
              </a:rPr>
              <a:t>entre </a:t>
            </a:r>
            <a:r>
              <a:rPr sz="2800" spc="-15" dirty="0">
                <a:latin typeface="Calibri"/>
                <a:cs typeface="Calibri"/>
              </a:rPr>
              <a:t>outros parceiros, </a:t>
            </a:r>
            <a:r>
              <a:rPr sz="2800" dirty="0">
                <a:latin typeface="Calibri"/>
                <a:cs typeface="Calibri"/>
              </a:rPr>
              <a:t>na </a:t>
            </a:r>
            <a:r>
              <a:rPr sz="2800" spc="-10" dirty="0">
                <a:latin typeface="Calibri"/>
                <a:cs typeface="Calibri"/>
              </a:rPr>
              <a:t>constituição </a:t>
            </a:r>
            <a:r>
              <a:rPr sz="2800" dirty="0">
                <a:latin typeface="Calibri"/>
                <a:cs typeface="Calibri"/>
              </a:rPr>
              <a:t>de  </a:t>
            </a:r>
            <a:r>
              <a:rPr sz="2800" spc="-5" dirty="0">
                <a:latin typeface="Calibri"/>
                <a:cs typeface="Calibri"/>
              </a:rPr>
              <a:t>uma </a:t>
            </a:r>
            <a:r>
              <a:rPr sz="2800" spc="-15" dirty="0">
                <a:latin typeface="Calibri"/>
                <a:cs typeface="Calibri"/>
              </a:rPr>
              <a:t>rede </a:t>
            </a:r>
            <a:r>
              <a:rPr sz="2800" spc="-25" dirty="0">
                <a:latin typeface="Calibri"/>
                <a:cs typeface="Calibri"/>
              </a:rPr>
              <a:t>interoperável </a:t>
            </a:r>
            <a:r>
              <a:rPr sz="2800" dirty="0">
                <a:latin typeface="Calibri"/>
                <a:cs typeface="Calibri"/>
              </a:rPr>
              <a:t>de </a:t>
            </a:r>
            <a:r>
              <a:rPr sz="2800" spc="-5" dirty="0">
                <a:latin typeface="Calibri"/>
                <a:cs typeface="Calibri"/>
              </a:rPr>
              <a:t>acervos em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rede.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70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sz="2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http://tainacan.org/new/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340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sz="2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https://github.com/medialab-ufg/tainacan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340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sz="2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https://wordpress.org/plugins/tainacan/</a:t>
            </a:r>
            <a:endParaRPr sz="2800">
              <a:latin typeface="Calibri"/>
              <a:cs typeface="Calibri"/>
            </a:endParaRPr>
          </a:p>
          <a:p>
            <a:pPr marL="755650" marR="167640" lvl="1" indent="-285750">
              <a:lnSpc>
                <a:spcPts val="3030"/>
              </a:lnSpc>
              <a:spcBef>
                <a:spcPts val="720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5" dirty="0">
                <a:latin typeface="Calibri"/>
                <a:cs typeface="Calibri"/>
              </a:rPr>
              <a:t>Em </a:t>
            </a:r>
            <a:r>
              <a:rPr sz="2800" spc="-10" dirty="0">
                <a:latin typeface="Calibri"/>
                <a:cs typeface="Calibri"/>
              </a:rPr>
              <a:t>com </a:t>
            </a:r>
            <a:r>
              <a:rPr sz="2800" dirty="0">
                <a:latin typeface="Calibri"/>
                <a:cs typeface="Calibri"/>
              </a:rPr>
              <a:t>base na </a:t>
            </a:r>
            <a:r>
              <a:rPr sz="2800" spc="-5" dirty="0">
                <a:latin typeface="Calibri"/>
                <a:cs typeface="Calibri"/>
              </a:rPr>
              <a:t>pesquisa </a:t>
            </a:r>
            <a:r>
              <a:rPr sz="2800" spc="-15" dirty="0">
                <a:latin typeface="Calibri"/>
                <a:cs typeface="Calibri"/>
              </a:rPr>
              <a:t>deste </a:t>
            </a:r>
            <a:r>
              <a:rPr sz="2800" spc="-20" dirty="0">
                <a:latin typeface="Calibri"/>
                <a:cs typeface="Calibri"/>
              </a:rPr>
              <a:t>projeto </a:t>
            </a:r>
            <a:r>
              <a:rPr sz="2800" dirty="0">
                <a:latin typeface="Calibri"/>
                <a:cs typeface="Calibri"/>
              </a:rPr>
              <a:t>que </a:t>
            </a:r>
            <a:r>
              <a:rPr sz="2800" spc="-20" dirty="0">
                <a:latin typeface="Calibri"/>
                <a:cs typeface="Calibri"/>
              </a:rPr>
              <a:t>esta  </a:t>
            </a:r>
            <a:r>
              <a:rPr sz="2800" spc="-5" dirty="0">
                <a:latin typeface="Calibri"/>
                <a:cs typeface="Calibri"/>
              </a:rPr>
              <a:t>disciplina </a:t>
            </a:r>
            <a:r>
              <a:rPr sz="2800" dirty="0">
                <a:latin typeface="Calibri"/>
                <a:cs typeface="Calibri"/>
              </a:rPr>
              <a:t>se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insere…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58104"/>
            <a:ext cx="9144000" cy="62104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5295" y="2560659"/>
            <a:ext cx="71939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6730" marR="5080" indent="-1764664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Contexto </a:t>
            </a:r>
            <a:r>
              <a:rPr spc="-15" dirty="0"/>
              <a:t>digital </a:t>
            </a:r>
            <a:r>
              <a:rPr spc="-5" dirty="0"/>
              <a:t>dos </a:t>
            </a:r>
            <a:r>
              <a:rPr spc="-15" dirty="0"/>
              <a:t>equipamentos  culturais </a:t>
            </a:r>
            <a:r>
              <a:rPr spc="-5" dirty="0"/>
              <a:t>no </a:t>
            </a:r>
            <a:r>
              <a:rPr spc="-20" dirty="0"/>
              <a:t>Brasil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472" y="679537"/>
            <a:ext cx="387540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Times New Roman"/>
                <a:cs typeface="Times New Roman"/>
              </a:rPr>
              <a:t>Quem </a:t>
            </a:r>
            <a:r>
              <a:rPr sz="4400" dirty="0">
                <a:latin typeface="Times New Roman"/>
                <a:cs typeface="Times New Roman"/>
              </a:rPr>
              <a:t>nós</a:t>
            </a:r>
            <a:r>
              <a:rPr sz="4400" spc="-85" dirty="0">
                <a:latin typeface="Times New Roman"/>
                <a:cs typeface="Times New Roman"/>
              </a:rPr>
              <a:t> </a:t>
            </a:r>
            <a:r>
              <a:rPr sz="4400" dirty="0">
                <a:latin typeface="Times New Roman"/>
                <a:cs typeface="Times New Roman"/>
              </a:rPr>
              <a:t>somos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61943" y="162256"/>
            <a:ext cx="3182056" cy="1105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7133" y="1396999"/>
            <a:ext cx="7391400" cy="131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5155" y="1439222"/>
            <a:ext cx="7277100" cy="0"/>
          </a:xfrm>
          <a:custGeom>
            <a:avLst/>
            <a:gdLst/>
            <a:ahLst/>
            <a:cxnLst/>
            <a:rect l="l" t="t" r="r" b="b"/>
            <a:pathLst>
              <a:path w="7277100">
                <a:moveTo>
                  <a:pt x="0" y="1"/>
                </a:moveTo>
                <a:lnTo>
                  <a:pt x="7277100" y="0"/>
                </a:lnTo>
              </a:path>
            </a:pathLst>
          </a:custGeom>
          <a:ln w="38100">
            <a:solidFill>
              <a:srgbClr val="3586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03222" y="5525172"/>
            <a:ext cx="1928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www.fci.unb.br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835" y="1780940"/>
            <a:ext cx="8730765" cy="27887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38489" y="4680174"/>
            <a:ext cx="2395692" cy="1932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4563" y="598932"/>
            <a:ext cx="6215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/>
              <a:t>Contexto: </a:t>
            </a:r>
            <a:r>
              <a:rPr sz="2800" spc="-10" dirty="0"/>
              <a:t>equipamentos culturais </a:t>
            </a:r>
            <a:r>
              <a:rPr sz="2800" dirty="0"/>
              <a:t>no</a:t>
            </a:r>
            <a:r>
              <a:rPr sz="2800" spc="55" dirty="0"/>
              <a:t> </a:t>
            </a:r>
            <a:r>
              <a:rPr sz="2800" spc="-15" dirty="0"/>
              <a:t>Brasil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13421" y="6379222"/>
            <a:ext cx="7825740" cy="4552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spc="-10" dirty="0">
                <a:latin typeface="Calibri"/>
                <a:cs typeface="Calibri"/>
              </a:rPr>
              <a:t>Fonte: </a:t>
            </a: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http://cetic.br/media/docs/publicacoes/2/TIC_CULT_2016_livro_eletronico.pdf</a:t>
            </a:r>
            <a:r>
              <a:rPr sz="1400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400" dirty="0">
                <a:latin typeface="Calibri"/>
                <a:cs typeface="Calibri"/>
              </a:rPr>
              <a:t>- 2389 </a:t>
            </a:r>
            <a:r>
              <a:rPr sz="1400" spc="-5" dirty="0">
                <a:latin typeface="Calibri"/>
                <a:cs typeface="Calibri"/>
              </a:rPr>
              <a:t>equipamentos  culturais </a:t>
            </a:r>
            <a:r>
              <a:rPr sz="1400" dirty="0">
                <a:latin typeface="Calibri"/>
                <a:cs typeface="Calibri"/>
              </a:rPr>
              <a:t>no </a:t>
            </a:r>
            <a:r>
              <a:rPr sz="1400" spc="-5" dirty="0">
                <a:latin typeface="Calibri"/>
                <a:cs typeface="Calibri"/>
              </a:rPr>
              <a:t>Brasil </a:t>
            </a:r>
            <a:r>
              <a:rPr sz="1400" spc="-15" dirty="0">
                <a:latin typeface="Calibri"/>
                <a:cs typeface="Calibri"/>
              </a:rPr>
              <a:t>foram </a:t>
            </a:r>
            <a:r>
              <a:rPr sz="1400" spc="-5" dirty="0">
                <a:latin typeface="Calibri"/>
                <a:cs typeface="Calibri"/>
              </a:rPr>
              <a:t>amostrados.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3702" y="2466817"/>
            <a:ext cx="8680009" cy="19917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700"/>
            <a:ext cx="9144000" cy="6821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0"/>
            <a:ext cx="903739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0"/>
            <a:ext cx="8940102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" y="0"/>
            <a:ext cx="9043911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"/>
            <a:ext cx="9144000" cy="6692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00" y="0"/>
            <a:ext cx="9108093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001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0"/>
            <a:ext cx="9040633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0"/>
            <a:ext cx="9036282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3601" y="1523962"/>
            <a:ext cx="7396480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Diagnóstico: </a:t>
            </a:r>
            <a:r>
              <a:rPr dirty="0"/>
              <a:t>a </a:t>
            </a:r>
            <a:r>
              <a:rPr spc="-10" dirty="0"/>
              <a:t>situação </a:t>
            </a:r>
            <a:r>
              <a:rPr dirty="0"/>
              <a:t>e o </a:t>
            </a:r>
            <a:r>
              <a:rPr spc="-20" dirty="0"/>
              <a:t>histórico  </a:t>
            </a:r>
            <a:r>
              <a:rPr spc="-5" dirty="0"/>
              <a:t>das </a:t>
            </a:r>
            <a:r>
              <a:rPr spc="-15" dirty="0"/>
              <a:t>iniciativas voltadas </a:t>
            </a:r>
            <a:r>
              <a:rPr spc="-5" dirty="0"/>
              <a:t>ao  </a:t>
            </a:r>
            <a:r>
              <a:rPr spc="-20" dirty="0"/>
              <a:t>desenvolvimento </a:t>
            </a:r>
            <a:r>
              <a:rPr spc="-5" dirty="0"/>
              <a:t>dos acervos  memoriais </a:t>
            </a:r>
            <a:r>
              <a:rPr spc="-15" dirty="0"/>
              <a:t>digitais </a:t>
            </a:r>
            <a:r>
              <a:rPr spc="-5" dirty="0"/>
              <a:t>no </a:t>
            </a:r>
            <a:r>
              <a:rPr spc="-20" dirty="0"/>
              <a:t>Brasil </a:t>
            </a:r>
            <a:r>
              <a:rPr dirty="0"/>
              <a:t>e </a:t>
            </a:r>
            <a:r>
              <a:rPr spc="-5" dirty="0"/>
              <a:t>no  </a:t>
            </a:r>
            <a:r>
              <a:rPr spc="-15" dirty="0"/>
              <a:t>exterior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3780" y="1220819"/>
            <a:ext cx="7077709" cy="368744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95910" marR="289560" algn="ctr">
              <a:lnSpc>
                <a:spcPct val="100699"/>
              </a:lnSpc>
              <a:spcBef>
                <a:spcPts val="65"/>
              </a:spcBef>
            </a:pPr>
            <a:r>
              <a:rPr sz="4000" dirty="0">
                <a:latin typeface="Calibri"/>
                <a:cs typeface="Calibri"/>
              </a:rPr>
              <a:t>É </a:t>
            </a:r>
            <a:r>
              <a:rPr sz="4000" spc="-5" dirty="0">
                <a:latin typeface="Calibri"/>
                <a:cs typeface="Calibri"/>
              </a:rPr>
              <a:t>nesse </a:t>
            </a:r>
            <a:r>
              <a:rPr sz="4000" spc="-30" dirty="0">
                <a:latin typeface="Calibri"/>
                <a:cs typeface="Calibri"/>
              </a:rPr>
              <a:t>contexto </a:t>
            </a:r>
            <a:r>
              <a:rPr sz="4000" spc="-5" dirty="0">
                <a:latin typeface="Calibri"/>
                <a:cs typeface="Calibri"/>
              </a:rPr>
              <a:t>que se </a:t>
            </a:r>
            <a:r>
              <a:rPr sz="4000" spc="-10" dirty="0">
                <a:latin typeface="Calibri"/>
                <a:cs typeface="Calibri"/>
              </a:rPr>
              <a:t>inicia</a:t>
            </a:r>
            <a:r>
              <a:rPr sz="4000" spc="-5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o  </a:t>
            </a:r>
            <a:r>
              <a:rPr sz="4000" spc="-20" dirty="0">
                <a:latin typeface="Calibri"/>
                <a:cs typeface="Calibri"/>
              </a:rPr>
              <a:t>projeto</a:t>
            </a:r>
            <a:r>
              <a:rPr sz="4000" spc="-10" dirty="0">
                <a:latin typeface="Calibri"/>
                <a:cs typeface="Calibri"/>
              </a:rPr>
              <a:t> </a:t>
            </a:r>
            <a:r>
              <a:rPr sz="4000" spc="-45" dirty="0">
                <a:latin typeface="Calibri"/>
                <a:cs typeface="Calibri"/>
              </a:rPr>
              <a:t>Tainacan.</a:t>
            </a:r>
            <a:endParaRPr sz="4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00">
              <a:latin typeface="Times New Roman"/>
              <a:cs typeface="Times New Roman"/>
            </a:endParaRPr>
          </a:p>
          <a:p>
            <a:pPr marL="12065" marR="5080" algn="ctr">
              <a:lnSpc>
                <a:spcPct val="100299"/>
              </a:lnSpc>
              <a:spcBef>
                <a:spcPts val="5"/>
              </a:spcBef>
            </a:pPr>
            <a:r>
              <a:rPr sz="4000" dirty="0">
                <a:latin typeface="Calibri"/>
                <a:cs typeface="Calibri"/>
              </a:rPr>
              <a:t>O </a:t>
            </a:r>
            <a:r>
              <a:rPr sz="4000" spc="-20" dirty="0">
                <a:latin typeface="Calibri"/>
                <a:cs typeface="Calibri"/>
              </a:rPr>
              <a:t>projeto tem </a:t>
            </a:r>
            <a:r>
              <a:rPr sz="4000" spc="-10" dirty="0">
                <a:latin typeface="Calibri"/>
                <a:cs typeface="Calibri"/>
              </a:rPr>
              <a:t>início </a:t>
            </a:r>
            <a:r>
              <a:rPr sz="4000" spc="-5" dirty="0">
                <a:latin typeface="Calibri"/>
                <a:cs typeface="Calibri"/>
              </a:rPr>
              <a:t>na </a:t>
            </a:r>
            <a:r>
              <a:rPr sz="4000" b="1" spc="-5" dirty="0">
                <a:solidFill>
                  <a:srgbClr val="FF0000"/>
                </a:solidFill>
                <a:latin typeface="Calibri"/>
                <a:cs typeface="Calibri"/>
              </a:rPr>
              <a:t>política </a:t>
            </a:r>
            <a:r>
              <a:rPr sz="4000" b="1" spc="5" dirty="0">
                <a:solidFill>
                  <a:srgbClr val="FF0000"/>
                </a:solidFill>
                <a:latin typeface="Calibri"/>
                <a:cs typeface="Calibri"/>
              </a:rPr>
              <a:t>de  </a:t>
            </a:r>
            <a:r>
              <a:rPr sz="4000" b="1" spc="-15" dirty="0">
                <a:solidFill>
                  <a:srgbClr val="FF0000"/>
                </a:solidFill>
                <a:latin typeface="Calibri"/>
                <a:cs typeface="Calibri"/>
              </a:rPr>
              <a:t>Cultura </a:t>
            </a:r>
            <a:r>
              <a:rPr sz="4000" b="1" spc="-10" dirty="0">
                <a:solidFill>
                  <a:srgbClr val="FF0000"/>
                </a:solidFill>
                <a:latin typeface="Calibri"/>
                <a:cs typeface="Calibri"/>
              </a:rPr>
              <a:t>Digital </a:t>
            </a:r>
            <a:r>
              <a:rPr sz="4000" spc="-5" dirty="0">
                <a:latin typeface="Calibri"/>
                <a:cs typeface="Calibri"/>
              </a:rPr>
              <a:t>do </a:t>
            </a:r>
            <a:r>
              <a:rPr sz="4000" b="1" spc="-10" dirty="0">
                <a:solidFill>
                  <a:srgbClr val="FF0000"/>
                </a:solidFill>
                <a:latin typeface="Calibri"/>
                <a:cs typeface="Calibri"/>
              </a:rPr>
              <a:t>Ministério </a:t>
            </a:r>
            <a:r>
              <a:rPr sz="4000" b="1" dirty="0">
                <a:solidFill>
                  <a:srgbClr val="FF0000"/>
                </a:solidFill>
                <a:latin typeface="Calibri"/>
                <a:cs typeface="Calibri"/>
              </a:rPr>
              <a:t>da  </a:t>
            </a:r>
            <a:r>
              <a:rPr sz="4000" b="1" spc="-15" dirty="0">
                <a:solidFill>
                  <a:srgbClr val="FF0000"/>
                </a:solidFill>
                <a:latin typeface="Calibri"/>
                <a:cs typeface="Calibri"/>
              </a:rPr>
              <a:t>Cultura </a:t>
            </a:r>
            <a:r>
              <a:rPr sz="4000" spc="-5" dirty="0">
                <a:latin typeface="Calibri"/>
                <a:cs typeface="Calibri"/>
              </a:rPr>
              <a:t>em</a:t>
            </a:r>
            <a:r>
              <a:rPr sz="4000" spc="5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2014.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527" y="2183863"/>
            <a:ext cx="781939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Como </a:t>
            </a:r>
            <a:r>
              <a:rPr spc="-5" dirty="0"/>
              <a:t>pensar esse </a:t>
            </a:r>
            <a:r>
              <a:rPr spc="-15" dirty="0"/>
              <a:t>problema </a:t>
            </a:r>
            <a:r>
              <a:rPr spc="-10" dirty="0"/>
              <a:t>pela  </a:t>
            </a:r>
            <a:r>
              <a:rPr spc="-20" dirty="0"/>
              <a:t>perspectiva </a:t>
            </a:r>
            <a:r>
              <a:rPr spc="-5" dirty="0"/>
              <a:t>da </a:t>
            </a:r>
            <a:r>
              <a:rPr b="1" spc="-5" dirty="0">
                <a:solidFill>
                  <a:srgbClr val="FF0000"/>
                </a:solidFill>
                <a:latin typeface="Calibri"/>
                <a:cs typeface="Calibri"/>
              </a:rPr>
              <a:t>hiperconectividade </a:t>
            </a:r>
            <a:r>
              <a:rPr b="1" dirty="0">
                <a:solidFill>
                  <a:srgbClr val="FF0000"/>
                </a:solidFill>
                <a:latin typeface="Calibri"/>
                <a:cs typeface="Calibri"/>
              </a:rPr>
              <a:t>da  </a:t>
            </a:r>
            <a:r>
              <a:rPr b="1" spc="-10" dirty="0">
                <a:solidFill>
                  <a:srgbClr val="FF0000"/>
                </a:solidFill>
                <a:latin typeface="Calibri"/>
                <a:cs typeface="Calibri"/>
              </a:rPr>
              <a:t>informação </a:t>
            </a:r>
            <a:r>
              <a:rPr b="1" spc="-5" dirty="0">
                <a:solidFill>
                  <a:srgbClr val="FF0000"/>
                </a:solidFill>
                <a:latin typeface="Calibri"/>
                <a:cs typeface="Calibri"/>
              </a:rPr>
              <a:t>em</a:t>
            </a:r>
            <a:r>
              <a:rPr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b="1" spc="-10" dirty="0">
                <a:solidFill>
                  <a:srgbClr val="FF0000"/>
                </a:solidFill>
                <a:latin typeface="Calibri"/>
                <a:cs typeface="Calibri"/>
              </a:rPr>
              <a:t>rede</a:t>
            </a:r>
            <a:r>
              <a:rPr spc="-10" dirty="0"/>
              <a:t>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073" y="6285653"/>
            <a:ext cx="69983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18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www.sescsp.org.br/online/artigo/12687_DALTON+LOPES+MARTINS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6275" y="756159"/>
            <a:ext cx="7297943" cy="4768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5043" rIns="0" bIns="0" rtlCol="0">
            <a:spAutoFit/>
          </a:bodyPr>
          <a:lstStyle/>
          <a:p>
            <a:pPr marL="3082925" marR="5080" indent="-2816225">
              <a:lnSpc>
                <a:spcPct val="100000"/>
              </a:lnSpc>
              <a:spcBef>
                <a:spcPts val="100"/>
              </a:spcBef>
            </a:pPr>
            <a:r>
              <a:rPr dirty="0"/>
              <a:t>O </a:t>
            </a:r>
            <a:r>
              <a:rPr spc="-10" dirty="0"/>
              <a:t>desafio: </a:t>
            </a:r>
            <a:r>
              <a:rPr spc="-5" dirty="0"/>
              <a:t>onde </a:t>
            </a:r>
            <a:r>
              <a:rPr spc="-10" dirty="0"/>
              <a:t>buscar? </a:t>
            </a:r>
            <a:r>
              <a:rPr dirty="0"/>
              <a:t>Como </a:t>
            </a:r>
            <a:r>
              <a:rPr spc="-25" dirty="0"/>
              <a:t>integrar  </a:t>
            </a:r>
            <a:r>
              <a:rPr dirty="0"/>
              <a:t>os</a:t>
            </a:r>
            <a:r>
              <a:rPr spc="-15" dirty="0"/>
              <a:t> </a:t>
            </a:r>
            <a:r>
              <a:rPr spc="-5" dirty="0"/>
              <a:t>acervos?</a:t>
            </a:r>
          </a:p>
        </p:txBody>
      </p:sp>
      <p:sp>
        <p:nvSpPr>
          <p:cNvPr id="3" name="object 3"/>
          <p:cNvSpPr/>
          <p:nvPr/>
        </p:nvSpPr>
        <p:spPr>
          <a:xfrm>
            <a:off x="1036668" y="1558295"/>
            <a:ext cx="7459973" cy="4985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7328" y="6590634"/>
            <a:ext cx="6181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Fonte:</a:t>
            </a:r>
            <a:r>
              <a:rPr sz="1200" spc="12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http://pro.europeana.eu/files/Europeana_Professional/Publications/europeana-bp-2016.pdf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638" rIns="0" bIns="0" rtlCol="0">
            <a:spAutoFit/>
          </a:bodyPr>
          <a:lstStyle/>
          <a:p>
            <a:pPr marL="605790" marR="5080" indent="-307975">
              <a:lnSpc>
                <a:spcPts val="3329"/>
              </a:lnSpc>
              <a:spcBef>
                <a:spcPts val="235"/>
              </a:spcBef>
            </a:pP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Cenário 01 </a:t>
            </a:r>
            <a:r>
              <a:rPr sz="2800" dirty="0"/>
              <a:t>– </a:t>
            </a:r>
            <a:r>
              <a:rPr sz="2800" spc="-5" dirty="0"/>
              <a:t>as </a:t>
            </a:r>
            <a:r>
              <a:rPr sz="2800" spc="-10" dirty="0"/>
              <a:t>instituições disponibilizam </a:t>
            </a:r>
            <a:r>
              <a:rPr sz="2800" spc="-15" dirty="0"/>
              <a:t>informações  </a:t>
            </a:r>
            <a:r>
              <a:rPr sz="2800" dirty="0"/>
              <a:t>de </a:t>
            </a:r>
            <a:r>
              <a:rPr sz="2800" spc="-5" dirty="0"/>
              <a:t>seus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acervos </a:t>
            </a:r>
            <a:r>
              <a:rPr sz="2800" dirty="0"/>
              <a:t>na </a:t>
            </a:r>
            <a:r>
              <a:rPr sz="2800" spc="-15" dirty="0"/>
              <a:t>Internet </a:t>
            </a:r>
            <a:r>
              <a:rPr sz="2800" spc="-20" dirty="0"/>
              <a:t>para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uso por</a:t>
            </a:r>
            <a:r>
              <a:rPr sz="2800" b="1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humanos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8465" y="1442647"/>
            <a:ext cx="7842647" cy="47612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6521" y="6540882"/>
            <a:ext cx="387222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Fonte: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www.slideshare.net/szeke/2015-0205aackarma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544" y="0"/>
            <a:ext cx="753427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  <a:tabLst>
                <a:tab pos="4090035" algn="l"/>
              </a:tabLst>
            </a:pPr>
            <a:r>
              <a:rPr sz="2500" b="1" spc="-5" dirty="0">
                <a:solidFill>
                  <a:srgbClr val="FF0000"/>
                </a:solidFill>
                <a:latin typeface="Calibri"/>
                <a:cs typeface="Calibri"/>
              </a:rPr>
              <a:t>Cenário 02 </a:t>
            </a:r>
            <a:r>
              <a:rPr sz="2500" dirty="0"/>
              <a:t>– as </a:t>
            </a:r>
            <a:r>
              <a:rPr sz="2500" spc="-5" dirty="0"/>
              <a:t>instituições </a:t>
            </a:r>
            <a:r>
              <a:rPr sz="2500" spc="-10" dirty="0"/>
              <a:t>disponibilizam informações </a:t>
            </a:r>
            <a:r>
              <a:rPr sz="2500" spc="-5" dirty="0"/>
              <a:t>de  seus </a:t>
            </a:r>
            <a:r>
              <a:rPr sz="2500" b="1" dirty="0">
                <a:solidFill>
                  <a:srgbClr val="FF0000"/>
                </a:solidFill>
                <a:latin typeface="Calibri"/>
                <a:cs typeface="Calibri"/>
              </a:rPr>
              <a:t>acervos </a:t>
            </a:r>
            <a:r>
              <a:rPr sz="2500" b="1" spc="-5" dirty="0">
                <a:solidFill>
                  <a:srgbClr val="FF0000"/>
                </a:solidFill>
                <a:latin typeface="Calibri"/>
                <a:cs typeface="Calibri"/>
              </a:rPr>
              <a:t>(bases</a:t>
            </a:r>
            <a:r>
              <a:rPr sz="2500" b="1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2500" b="1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FF0000"/>
                </a:solidFill>
                <a:latin typeface="Calibri"/>
                <a:cs typeface="Calibri"/>
              </a:rPr>
              <a:t>dados)	</a:t>
            </a:r>
            <a:r>
              <a:rPr sz="2500" spc="-5" dirty="0"/>
              <a:t>na </a:t>
            </a:r>
            <a:r>
              <a:rPr sz="2500" spc="-10" dirty="0"/>
              <a:t>Internet </a:t>
            </a:r>
            <a:r>
              <a:rPr sz="2500" spc="-15" dirty="0"/>
              <a:t>para </a:t>
            </a:r>
            <a:r>
              <a:rPr sz="2500" b="1" spc="-5" dirty="0">
                <a:solidFill>
                  <a:srgbClr val="FF0000"/>
                </a:solidFill>
                <a:latin typeface="Calibri"/>
                <a:cs typeface="Calibri"/>
              </a:rPr>
              <a:t>uso </a:t>
            </a:r>
            <a:r>
              <a:rPr sz="2500" b="1" dirty="0">
                <a:solidFill>
                  <a:srgbClr val="FF0000"/>
                </a:solidFill>
                <a:latin typeface="Calibri"/>
                <a:cs typeface="Calibri"/>
              </a:rPr>
              <a:t>por  </a:t>
            </a:r>
            <a:r>
              <a:rPr sz="2500" b="1" spc="-10" dirty="0">
                <a:solidFill>
                  <a:srgbClr val="FF0000"/>
                </a:solidFill>
                <a:latin typeface="Calibri"/>
                <a:cs typeface="Calibri"/>
              </a:rPr>
              <a:t>computadores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521" y="6540882"/>
            <a:ext cx="387222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Fonte: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www.slideshare.net/szeke/2015-0205aackarma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045862"/>
            <a:ext cx="9144000" cy="5488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638" rIns="0" bIns="0" rtlCol="0">
            <a:spAutoFit/>
          </a:bodyPr>
          <a:lstStyle/>
          <a:p>
            <a:pPr marL="733425" marR="5080" indent="-435609">
              <a:lnSpc>
                <a:spcPts val="3329"/>
              </a:lnSpc>
              <a:spcBef>
                <a:spcPts val="235"/>
              </a:spcBef>
            </a:pP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Cenário 03 </a:t>
            </a:r>
            <a:r>
              <a:rPr sz="2800" dirty="0"/>
              <a:t>– </a:t>
            </a:r>
            <a:r>
              <a:rPr sz="2800" spc="-5" dirty="0"/>
              <a:t>as </a:t>
            </a:r>
            <a:r>
              <a:rPr sz="2800" spc="-10" dirty="0"/>
              <a:t>instituições disponibilizam </a:t>
            </a:r>
            <a:r>
              <a:rPr sz="2800" spc="-15" dirty="0"/>
              <a:t>informações  </a:t>
            </a:r>
            <a:r>
              <a:rPr sz="2800" dirty="0"/>
              <a:t>de </a:t>
            </a:r>
            <a:r>
              <a:rPr sz="2800" spc="-5" dirty="0"/>
              <a:t>seus 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acervos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conectadas </a:t>
            </a: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com outros</a:t>
            </a: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alibri"/>
                <a:cs typeface="Calibri"/>
              </a:rPr>
              <a:t>acervos.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521" y="6540882"/>
            <a:ext cx="387222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Fonte: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www.slideshare.net/szeke/2015-0205aackarma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0100" y="1157238"/>
            <a:ext cx="8773838" cy="5322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544" y="0"/>
            <a:ext cx="753427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500" b="1" spc="-5" dirty="0">
                <a:solidFill>
                  <a:srgbClr val="FF0000"/>
                </a:solidFill>
                <a:latin typeface="Calibri"/>
                <a:cs typeface="Calibri"/>
              </a:rPr>
              <a:t>Cenário 04 </a:t>
            </a:r>
            <a:r>
              <a:rPr sz="2500" dirty="0"/>
              <a:t>– as </a:t>
            </a:r>
            <a:r>
              <a:rPr sz="2500" spc="-5" dirty="0"/>
              <a:t>instituições </a:t>
            </a:r>
            <a:r>
              <a:rPr sz="2500" spc="-10" dirty="0"/>
              <a:t>disponibilizam informações </a:t>
            </a:r>
            <a:r>
              <a:rPr sz="2500" spc="-5" dirty="0"/>
              <a:t>de  seus </a:t>
            </a:r>
            <a:r>
              <a:rPr sz="2500" b="1" dirty="0">
                <a:solidFill>
                  <a:srgbClr val="FF0000"/>
                </a:solidFill>
                <a:latin typeface="Calibri"/>
                <a:cs typeface="Calibri"/>
              </a:rPr>
              <a:t>acervos </a:t>
            </a:r>
            <a:r>
              <a:rPr sz="2500" b="1" spc="-5" dirty="0">
                <a:solidFill>
                  <a:srgbClr val="FF0000"/>
                </a:solidFill>
                <a:latin typeface="Calibri"/>
                <a:cs typeface="Calibri"/>
              </a:rPr>
              <a:t>conectadas com outros </a:t>
            </a:r>
            <a:r>
              <a:rPr sz="2500" b="1" dirty="0">
                <a:solidFill>
                  <a:srgbClr val="FF0000"/>
                </a:solidFill>
                <a:latin typeface="Calibri"/>
                <a:cs typeface="Calibri"/>
              </a:rPr>
              <a:t>acervos </a:t>
            </a:r>
            <a:r>
              <a:rPr sz="2500" b="1" spc="-10" dirty="0">
                <a:solidFill>
                  <a:srgbClr val="FF0000"/>
                </a:solidFill>
                <a:latin typeface="Calibri"/>
                <a:cs typeface="Calibri"/>
              </a:rPr>
              <a:t>utilizando  </a:t>
            </a:r>
            <a:r>
              <a:rPr sz="2500" b="1" spc="-5" dirty="0">
                <a:solidFill>
                  <a:srgbClr val="FF0000"/>
                </a:solidFill>
                <a:latin typeface="Calibri"/>
                <a:cs typeface="Calibri"/>
              </a:rPr>
              <a:t>padrões </a:t>
            </a:r>
            <a:r>
              <a:rPr sz="2500" b="1" dirty="0">
                <a:solidFill>
                  <a:srgbClr val="FF0000"/>
                </a:solidFill>
                <a:latin typeface="Calibri"/>
                <a:cs typeface="Calibri"/>
              </a:rPr>
              <a:t>em </a:t>
            </a:r>
            <a:r>
              <a:rPr sz="2500" b="1" spc="-5" dirty="0">
                <a:solidFill>
                  <a:srgbClr val="FF0000"/>
                </a:solidFill>
                <a:latin typeface="Calibri"/>
                <a:cs typeface="Calibri"/>
              </a:rPr>
              <a:t>comum de descrição </a:t>
            </a:r>
            <a:r>
              <a:rPr sz="2500" b="1" dirty="0">
                <a:solidFill>
                  <a:srgbClr val="FF0000"/>
                </a:solidFill>
                <a:latin typeface="Calibri"/>
                <a:cs typeface="Calibri"/>
              </a:rPr>
              <a:t>dos</a:t>
            </a:r>
            <a:r>
              <a:rPr sz="25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FF0000"/>
                </a:solidFill>
                <a:latin typeface="Calibri"/>
                <a:cs typeface="Calibri"/>
              </a:rPr>
              <a:t>dados.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521" y="6540882"/>
            <a:ext cx="387222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Fonte:</a:t>
            </a:r>
            <a:r>
              <a:rPr sz="1200" spc="4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www.slideshare.net/szeke/2015-0205aackarma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029908"/>
            <a:ext cx="9144000" cy="548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373" y="76517"/>
            <a:ext cx="8001000" cy="1487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Que </a:t>
            </a:r>
            <a:r>
              <a:rPr sz="3200" spc="-20" dirty="0"/>
              <a:t>práticas </a:t>
            </a:r>
            <a:r>
              <a:rPr sz="3200" spc="-10" dirty="0"/>
              <a:t>tecnológicas </a:t>
            </a:r>
            <a:r>
              <a:rPr sz="3200" dirty="0"/>
              <a:t>na </a:t>
            </a:r>
            <a:r>
              <a:rPr sz="3200" spc="-15" dirty="0"/>
              <a:t>Internet </a:t>
            </a:r>
            <a:r>
              <a:rPr sz="3200" spc="-25" dirty="0"/>
              <a:t>favorecem  </a:t>
            </a:r>
            <a:r>
              <a:rPr sz="3200" dirty="0"/>
              <a:t>no </a:t>
            </a:r>
            <a:r>
              <a:rPr sz="3200" spc="-5" dirty="0"/>
              <a:t>estímulo </a:t>
            </a:r>
            <a:r>
              <a:rPr sz="3200" dirty="0"/>
              <a:t>a </a:t>
            </a:r>
            <a:r>
              <a:rPr sz="3200" spc="-5" dirty="0"/>
              <a:t>essa </a:t>
            </a:r>
            <a:r>
              <a:rPr sz="3200" dirty="0"/>
              <a:t>sociabilidade </a:t>
            </a:r>
            <a:r>
              <a:rPr sz="3200" spc="-5" dirty="0"/>
              <a:t>em </a:t>
            </a:r>
            <a:r>
              <a:rPr sz="3200" spc="-15" dirty="0"/>
              <a:t>rede </a:t>
            </a:r>
            <a:r>
              <a:rPr sz="3200" dirty="0"/>
              <a:t>e  </a:t>
            </a:r>
            <a:r>
              <a:rPr sz="3200" spc="-20" dirty="0"/>
              <a:t>convergência</a:t>
            </a:r>
            <a:r>
              <a:rPr sz="3200" spc="5" dirty="0"/>
              <a:t> </a:t>
            </a:r>
            <a:r>
              <a:rPr sz="3200" spc="-10" dirty="0"/>
              <a:t>informacional?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5940" y="2090678"/>
            <a:ext cx="7755890" cy="431800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Em </a:t>
            </a:r>
            <a:r>
              <a:rPr sz="2700" spc="-10" dirty="0">
                <a:latin typeface="Calibri"/>
                <a:cs typeface="Calibri"/>
              </a:rPr>
              <a:t>pesquisa </a:t>
            </a:r>
            <a:r>
              <a:rPr sz="2700" spc="-15" dirty="0">
                <a:latin typeface="Calibri"/>
                <a:cs typeface="Calibri"/>
              </a:rPr>
              <a:t>realizada </a:t>
            </a:r>
            <a:r>
              <a:rPr sz="2700" spc="-5" dirty="0">
                <a:latin typeface="Calibri"/>
                <a:cs typeface="Calibri"/>
              </a:rPr>
              <a:t>de </a:t>
            </a:r>
            <a:r>
              <a:rPr sz="2700" spc="-10" dirty="0">
                <a:latin typeface="Calibri"/>
                <a:cs typeface="Calibri"/>
              </a:rPr>
              <a:t>2014 </a:t>
            </a:r>
            <a:r>
              <a:rPr sz="2700" dirty="0">
                <a:latin typeface="Calibri"/>
                <a:cs typeface="Calibri"/>
              </a:rPr>
              <a:t>a </a:t>
            </a:r>
            <a:r>
              <a:rPr sz="2700" spc="-10" dirty="0">
                <a:latin typeface="Calibri"/>
                <a:cs typeface="Calibri"/>
              </a:rPr>
              <a:t>2016, </a:t>
            </a:r>
            <a:r>
              <a:rPr sz="2700" spc="-15" dirty="0">
                <a:latin typeface="Calibri"/>
                <a:cs typeface="Calibri"/>
              </a:rPr>
              <a:t>envolvendo  </a:t>
            </a:r>
            <a:r>
              <a:rPr sz="2700" spc="-10" dirty="0">
                <a:latin typeface="Calibri"/>
                <a:cs typeface="Calibri"/>
              </a:rPr>
              <a:t>1030 instituições culturais </a:t>
            </a:r>
            <a:r>
              <a:rPr sz="2700" spc="-5" dirty="0">
                <a:latin typeface="Calibri"/>
                <a:cs typeface="Calibri"/>
              </a:rPr>
              <a:t>ao </a:t>
            </a:r>
            <a:r>
              <a:rPr sz="2700" spc="-15" dirty="0">
                <a:latin typeface="Calibri"/>
                <a:cs typeface="Calibri"/>
              </a:rPr>
              <a:t>redor </a:t>
            </a:r>
            <a:r>
              <a:rPr sz="2700" spc="-5" dirty="0">
                <a:latin typeface="Calibri"/>
                <a:cs typeface="Calibri"/>
              </a:rPr>
              <a:t>do mundo (inclui  </a:t>
            </a:r>
            <a:r>
              <a:rPr sz="2700" spc="-15" dirty="0">
                <a:latin typeface="Calibri"/>
                <a:cs typeface="Calibri"/>
              </a:rPr>
              <a:t>Brasil), </a:t>
            </a:r>
            <a:r>
              <a:rPr sz="2700" spc="-10" dirty="0">
                <a:latin typeface="Calibri"/>
                <a:cs typeface="Calibri"/>
              </a:rPr>
              <a:t>chegou-se </a:t>
            </a:r>
            <a:r>
              <a:rPr sz="2700" dirty="0">
                <a:latin typeface="Calibri"/>
                <a:cs typeface="Calibri"/>
              </a:rPr>
              <a:t>a </a:t>
            </a:r>
            <a:r>
              <a:rPr sz="2700" spc="-10" dirty="0">
                <a:latin typeface="Calibri"/>
                <a:cs typeface="Calibri"/>
              </a:rPr>
              <a:t>mapear </a:t>
            </a:r>
            <a:r>
              <a:rPr sz="2700" dirty="0">
                <a:latin typeface="Calibri"/>
                <a:cs typeface="Calibri"/>
              </a:rPr>
              <a:t>6 </a:t>
            </a:r>
            <a:r>
              <a:rPr sz="2700" spc="-20" dirty="0">
                <a:latin typeface="Calibri"/>
                <a:cs typeface="Calibri"/>
              </a:rPr>
              <a:t>práticas </a:t>
            </a:r>
            <a:r>
              <a:rPr sz="2700" spc="-10" dirty="0">
                <a:latin typeface="Calibri"/>
                <a:cs typeface="Calibri"/>
              </a:rPr>
              <a:t>principais  relacionadas </a:t>
            </a:r>
            <a:r>
              <a:rPr sz="2700" dirty="0">
                <a:latin typeface="Calibri"/>
                <a:cs typeface="Calibri"/>
              </a:rPr>
              <a:t>a </a:t>
            </a:r>
            <a:r>
              <a:rPr sz="2700" spc="-15" dirty="0">
                <a:latin typeface="Calibri"/>
                <a:cs typeface="Calibri"/>
              </a:rPr>
              <a:t>Internet </a:t>
            </a:r>
            <a:r>
              <a:rPr sz="2700" spc="-25" dirty="0">
                <a:latin typeface="Calibri"/>
                <a:cs typeface="Calibri"/>
              </a:rPr>
              <a:t>para </a:t>
            </a:r>
            <a:r>
              <a:rPr sz="2700" spc="-10" dirty="0">
                <a:latin typeface="Calibri"/>
                <a:cs typeface="Calibri"/>
              </a:rPr>
              <a:t>estimular </a:t>
            </a:r>
            <a:r>
              <a:rPr sz="2700" dirty="0">
                <a:latin typeface="Calibri"/>
                <a:cs typeface="Calibri"/>
              </a:rPr>
              <a:t>o </a:t>
            </a:r>
            <a:r>
              <a:rPr sz="2700" spc="-10" dirty="0">
                <a:latin typeface="Calibri"/>
                <a:cs typeface="Calibri"/>
              </a:rPr>
              <a:t>uso </a:t>
            </a:r>
            <a:r>
              <a:rPr sz="2700" spc="-5" dirty="0">
                <a:latin typeface="Calibri"/>
                <a:cs typeface="Calibri"/>
              </a:rPr>
              <a:t>social </a:t>
            </a:r>
            <a:r>
              <a:rPr sz="2700" spc="-10" dirty="0">
                <a:latin typeface="Calibri"/>
                <a:cs typeface="Calibri"/>
              </a:rPr>
              <a:t>da  </a:t>
            </a:r>
            <a:r>
              <a:rPr sz="2700" spc="-15" dirty="0">
                <a:latin typeface="Calibri"/>
                <a:cs typeface="Calibri"/>
              </a:rPr>
              <a:t>cultura:</a:t>
            </a:r>
            <a:endParaRPr sz="2700">
              <a:latin typeface="Calibri"/>
              <a:cs typeface="Calibri"/>
            </a:endParaRPr>
          </a:p>
          <a:p>
            <a:pPr marL="823594" lvl="1" indent="-354330">
              <a:lnSpc>
                <a:spcPts val="2875"/>
              </a:lnSpc>
              <a:spcBef>
                <a:spcPts val="30"/>
              </a:spcBef>
              <a:buClr>
                <a:srgbClr val="000000"/>
              </a:buClr>
              <a:buFont typeface="Arial"/>
              <a:buChar char="–"/>
              <a:tabLst>
                <a:tab pos="823594" algn="l"/>
                <a:tab pos="824230" algn="l"/>
              </a:tabLst>
            </a:pPr>
            <a:r>
              <a:rPr sz="24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http://survey.openglam.ch/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ts val="2875"/>
              </a:lnSpc>
              <a:buFont typeface="Arial"/>
              <a:buChar char="–"/>
              <a:tabLst>
                <a:tab pos="755650" algn="l"/>
              </a:tabLst>
            </a:pPr>
            <a:r>
              <a:rPr sz="2400" spc="-15" dirty="0">
                <a:latin typeface="Calibri"/>
                <a:cs typeface="Calibri"/>
              </a:rPr>
              <a:t>Práticas:</a:t>
            </a:r>
            <a:endParaRPr sz="24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5" dirty="0">
                <a:latin typeface="Calibri"/>
                <a:cs typeface="Calibri"/>
              </a:rPr>
              <a:t>Dados abertos;</a:t>
            </a:r>
            <a:endParaRPr sz="20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5" dirty="0">
                <a:latin typeface="Calibri"/>
                <a:cs typeface="Calibri"/>
              </a:rPr>
              <a:t>Dados </a:t>
            </a:r>
            <a:r>
              <a:rPr sz="2000" spc="-10" dirty="0">
                <a:latin typeface="Calibri"/>
                <a:cs typeface="Calibri"/>
              </a:rPr>
              <a:t>ligados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semânticos;</a:t>
            </a:r>
            <a:endParaRPr sz="20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10" dirty="0">
                <a:latin typeface="Calibri"/>
                <a:cs typeface="Calibri"/>
              </a:rPr>
              <a:t>Digitalização;</a:t>
            </a:r>
            <a:endParaRPr sz="20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10" dirty="0">
                <a:latin typeface="Calibri"/>
                <a:cs typeface="Calibri"/>
              </a:rPr>
              <a:t>Conteúdo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aberto;</a:t>
            </a:r>
            <a:endParaRPr sz="20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10" dirty="0">
                <a:latin typeface="Calibri"/>
                <a:cs typeface="Calibri"/>
              </a:rPr>
              <a:t>Engajamento </a:t>
            </a:r>
            <a:r>
              <a:rPr sz="2000" spc="-5" dirty="0">
                <a:latin typeface="Calibri"/>
                <a:cs typeface="Calibri"/>
              </a:rPr>
              <a:t>da audiência na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Internet;</a:t>
            </a:r>
            <a:endParaRPr sz="20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5" dirty="0">
                <a:latin typeface="Calibri"/>
                <a:cs typeface="Calibri"/>
              </a:rPr>
              <a:t>Criação </a:t>
            </a:r>
            <a:r>
              <a:rPr sz="2000" spc="-10" dirty="0">
                <a:latin typeface="Calibri"/>
                <a:cs typeface="Calibri"/>
              </a:rPr>
              <a:t>colaborativa </a:t>
            </a:r>
            <a:r>
              <a:rPr sz="2000" spc="-5" dirty="0">
                <a:latin typeface="Calibri"/>
                <a:cs typeface="Calibri"/>
              </a:rPr>
              <a:t>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conteúdo.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786" y="371176"/>
            <a:ext cx="7965433" cy="5724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4722" y="6359354"/>
            <a:ext cx="775017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DADOS:</a:t>
            </a:r>
            <a:r>
              <a:rPr sz="1200" dirty="0">
                <a:latin typeface="Calibri"/>
                <a:cs typeface="Calibri"/>
              </a:rPr>
              <a:t> 2016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spc="-5" dirty="0">
                <a:latin typeface="Calibri"/>
                <a:cs typeface="Calibri"/>
              </a:rPr>
              <a:t>FONTE:</a:t>
            </a:r>
            <a:r>
              <a:rPr sz="1200" spc="170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http://survey.openglam.ch/publications/Estermann_2016_OpenGLAM_Benchmark_Survey_Unesco_Proceedings.pdf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088" y="2560659"/>
            <a:ext cx="66992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3070" marR="5080" indent="-421005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Breve </a:t>
            </a:r>
            <a:r>
              <a:rPr spc="-20" dirty="0"/>
              <a:t>histórico </a:t>
            </a:r>
            <a:r>
              <a:rPr spc="-5" dirty="0"/>
              <a:t>das </a:t>
            </a:r>
            <a:r>
              <a:rPr spc="-15" dirty="0"/>
              <a:t>iniciativas </a:t>
            </a:r>
            <a:r>
              <a:rPr spc="-5" dirty="0"/>
              <a:t>no  </a:t>
            </a:r>
            <a:r>
              <a:rPr spc="-10" dirty="0"/>
              <a:t>campo </a:t>
            </a:r>
            <a:r>
              <a:rPr spc="-5" dirty="0"/>
              <a:t>das </a:t>
            </a:r>
            <a:r>
              <a:rPr spc="-10" dirty="0"/>
              <a:t>políticas</a:t>
            </a:r>
            <a:r>
              <a:rPr spc="-50" dirty="0"/>
              <a:t> </a:t>
            </a:r>
            <a:r>
              <a:rPr spc="-10" dirty="0"/>
              <a:t>públicas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7422" y="6379347"/>
            <a:ext cx="832485" cy="186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5"/>
              </a:lnSpc>
            </a:pPr>
            <a:r>
              <a:rPr sz="1200" spc="-5" dirty="0">
                <a:latin typeface="Calibri"/>
                <a:cs typeface="Calibri"/>
              </a:rPr>
              <a:t>DADOS:</a:t>
            </a:r>
            <a:r>
              <a:rPr sz="1200" spc="-8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4722" y="6541324"/>
            <a:ext cx="77501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FONTE:</a:t>
            </a:r>
            <a:r>
              <a:rPr sz="1200" spc="170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http://survey.openglam.ch/publications/Estermann_2016_OpenGLAM_Benchmark_Survey_Unesco_Proceedings.pdf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28600"/>
            <a:ext cx="9144000" cy="6389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722" y="6359354"/>
            <a:ext cx="775017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DADOS: </a:t>
            </a:r>
            <a:r>
              <a:rPr sz="1200" dirty="0">
                <a:latin typeface="Calibri"/>
                <a:cs typeface="Calibri"/>
              </a:rPr>
              <a:t>1030 </a:t>
            </a:r>
            <a:r>
              <a:rPr sz="1200" spc="-5" dirty="0">
                <a:latin typeface="Calibri"/>
                <a:cs typeface="Calibri"/>
              </a:rPr>
              <a:t>INSTITUIÇÕES PESQUISADAS,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2016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spc="-5" dirty="0">
                <a:latin typeface="Calibri"/>
                <a:cs typeface="Calibri"/>
              </a:rPr>
              <a:t>FONTE:</a:t>
            </a:r>
            <a:r>
              <a:rPr sz="1200" spc="170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http://survey.openglam.ch/publications/Estermann_2016_OpenGLAM_Benchmark_Survey_Unesco_Proceedings.pdf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9096" y="1015827"/>
            <a:ext cx="7056067" cy="40937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722" y="6359354"/>
            <a:ext cx="775017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DADOS: </a:t>
            </a:r>
            <a:r>
              <a:rPr sz="1200" dirty="0">
                <a:latin typeface="Calibri"/>
                <a:cs typeface="Calibri"/>
              </a:rPr>
              <a:t>1030 </a:t>
            </a:r>
            <a:r>
              <a:rPr sz="1200" spc="-5" dirty="0">
                <a:latin typeface="Calibri"/>
                <a:cs typeface="Calibri"/>
              </a:rPr>
              <a:t>INSTITUIÇÕES PESQUISADAS,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2016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spc="-5" dirty="0">
                <a:latin typeface="Calibri"/>
                <a:cs typeface="Calibri"/>
              </a:rPr>
              <a:t>FONTE:</a:t>
            </a:r>
            <a:r>
              <a:rPr sz="1200" spc="170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http://survey.openglam.ch/publications/Estermann_2016_OpenGLAM_Benchmark_Survey_Unesco_Proceedings.pdf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3228" y="533400"/>
            <a:ext cx="8700771" cy="5607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722" y="6359354"/>
            <a:ext cx="775017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DADOS: </a:t>
            </a:r>
            <a:r>
              <a:rPr sz="1200" dirty="0">
                <a:latin typeface="Calibri"/>
                <a:cs typeface="Calibri"/>
              </a:rPr>
              <a:t>1030 </a:t>
            </a:r>
            <a:r>
              <a:rPr sz="1200" spc="-5" dirty="0">
                <a:latin typeface="Calibri"/>
                <a:cs typeface="Calibri"/>
              </a:rPr>
              <a:t>INSTITUIÇÕES PESQUISADAS,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2016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spc="-5" dirty="0">
                <a:latin typeface="Calibri"/>
                <a:cs typeface="Calibri"/>
              </a:rPr>
              <a:t>FONTE:</a:t>
            </a:r>
            <a:r>
              <a:rPr sz="1200" spc="170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http://survey.openglam.ch/publications/Estermann_2016_OpenGLAM_Benchmark_Survey_Unesco_Proceedings.pdf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4805" y="1240461"/>
            <a:ext cx="8014389" cy="4557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8482" y="2488663"/>
            <a:ext cx="7506334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3615" marR="5080" indent="-97155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Quem </a:t>
            </a:r>
            <a:r>
              <a:rPr spc="-20" dirty="0"/>
              <a:t>tem </a:t>
            </a:r>
            <a:r>
              <a:rPr spc="-15" dirty="0"/>
              <a:t>trabalhado com </a:t>
            </a:r>
            <a:r>
              <a:rPr spc="-5" dirty="0"/>
              <a:t>isso </a:t>
            </a:r>
            <a:r>
              <a:rPr spc="-10" dirty="0"/>
              <a:t>pelo  </a:t>
            </a:r>
            <a:r>
              <a:rPr spc="-5" dirty="0"/>
              <a:t>mundo na </a:t>
            </a:r>
            <a:r>
              <a:rPr spc="-15" dirty="0"/>
              <a:t>área </a:t>
            </a:r>
            <a:r>
              <a:rPr spc="-5" dirty="0"/>
              <a:t>da</a:t>
            </a:r>
            <a:r>
              <a:rPr spc="-35" dirty="0"/>
              <a:t> </a:t>
            </a:r>
            <a:r>
              <a:rPr spc="-15" dirty="0"/>
              <a:t>cultura?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5043" rIns="0" bIns="0" rtlCol="0">
            <a:spAutoFit/>
          </a:bodyPr>
          <a:lstStyle/>
          <a:p>
            <a:pPr marL="1369695" marR="5080" indent="-354330">
              <a:lnSpc>
                <a:spcPct val="100000"/>
              </a:lnSpc>
              <a:spcBef>
                <a:spcPts val="100"/>
              </a:spcBef>
            </a:pPr>
            <a:r>
              <a:rPr dirty="0"/>
              <a:t>Os </a:t>
            </a:r>
            <a:r>
              <a:rPr spc="-10" dirty="0"/>
              <a:t>principais </a:t>
            </a:r>
            <a:r>
              <a:rPr spc="-5" dirty="0"/>
              <a:t>serviços de acervo  </a:t>
            </a:r>
            <a:r>
              <a:rPr spc="-15" dirty="0"/>
              <a:t>culturais </a:t>
            </a:r>
            <a:r>
              <a:rPr spc="-5" dirty="0"/>
              <a:t>em </a:t>
            </a:r>
            <a:r>
              <a:rPr spc="-15" dirty="0"/>
              <a:t>rede </a:t>
            </a:r>
            <a:r>
              <a:rPr spc="-5" dirty="0"/>
              <a:t>no</a:t>
            </a:r>
            <a:r>
              <a:rPr spc="-30" dirty="0"/>
              <a:t> </a:t>
            </a:r>
            <a:r>
              <a:rPr spc="-5" dirty="0"/>
              <a:t>mundo</a:t>
            </a:r>
          </a:p>
        </p:txBody>
      </p:sp>
      <p:sp>
        <p:nvSpPr>
          <p:cNvPr id="3" name="object 3"/>
          <p:cNvSpPr/>
          <p:nvPr/>
        </p:nvSpPr>
        <p:spPr>
          <a:xfrm>
            <a:off x="1448759" y="1659319"/>
            <a:ext cx="6060751" cy="4485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1080" y="6576022"/>
            <a:ext cx="62077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Fonte: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http://pro.europeana.eu/files/Europeana_Professional/Publications/europeana-benchmark-report-sep-2016.pdf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43029" y="5926140"/>
            <a:ext cx="2155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O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que </a:t>
            </a:r>
            <a:r>
              <a:rPr sz="1800" b="1" spc="-15" dirty="0">
                <a:solidFill>
                  <a:srgbClr val="FF0000"/>
                </a:solidFill>
                <a:latin typeface="Calibri"/>
                <a:cs typeface="Calibri"/>
              </a:rPr>
              <a:t>atende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b="1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Brasil?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7351" y="96602"/>
            <a:ext cx="22491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Europeana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14400"/>
            <a:ext cx="9144000" cy="5022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8203" y="6186293"/>
            <a:ext cx="3504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www.europeana.eu/portal/pt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9779" y="96602"/>
            <a:ext cx="20053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M</a:t>
            </a:r>
            <a:r>
              <a:rPr spc="-65" dirty="0"/>
              <a:t>e</a:t>
            </a:r>
            <a:r>
              <a:rPr spc="5" dirty="0"/>
              <a:t>x</a:t>
            </a:r>
            <a:r>
              <a:rPr spc="-10" dirty="0"/>
              <a:t>i</a:t>
            </a:r>
            <a:r>
              <a:rPr spc="-40" dirty="0"/>
              <a:t>c</a:t>
            </a:r>
            <a:r>
              <a:rPr spc="-5" dirty="0"/>
              <a:t>ana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03" y="6508987"/>
            <a:ext cx="5096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https://mexicana.cultura.gob.mx/es/repositorio/home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773121"/>
            <a:ext cx="8094830" cy="5756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7119" y="96602"/>
            <a:ext cx="13912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</a:t>
            </a:r>
            <a:r>
              <a:rPr spc="-5" dirty="0"/>
              <a:t>alli</a:t>
            </a:r>
            <a:r>
              <a:rPr spc="-35" dirty="0"/>
              <a:t>c</a:t>
            </a:r>
            <a:r>
              <a:rPr dirty="0"/>
              <a:t>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03" y="6508987"/>
            <a:ext cx="6080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https://gallica.bnf.fr/accueil/fr/content/accueil-fr?mode=desktop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313" y="980860"/>
            <a:ext cx="8114622" cy="5203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7962" y="96602"/>
            <a:ext cx="11080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</a:t>
            </a:r>
            <a:r>
              <a:rPr spc="-10" dirty="0"/>
              <a:t>P</a:t>
            </a:r>
            <a:r>
              <a:rPr dirty="0"/>
              <a:t>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03" y="6186293"/>
            <a:ext cx="1290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</a:t>
            </a:r>
            <a:r>
              <a:rPr sz="18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t</a:t>
            </a: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tps</a:t>
            </a:r>
            <a:r>
              <a:rPr sz="18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:</a:t>
            </a:r>
            <a:r>
              <a:rPr sz="1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//dp</a:t>
            </a: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.l</a:t>
            </a:r>
            <a:r>
              <a:rPr sz="1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a/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14400"/>
            <a:ext cx="9144000" cy="5022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4379" y="0"/>
            <a:ext cx="20554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Iniciativas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694828"/>
            <a:ext cx="8053070" cy="60706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5600" marR="396875" indent="-342900">
              <a:lnSpc>
                <a:spcPts val="1730"/>
              </a:lnSpc>
              <a:spcBef>
                <a:spcPts val="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Os </a:t>
            </a:r>
            <a:r>
              <a:rPr sz="1800" spc="-10" dirty="0">
                <a:latin typeface="Calibri"/>
                <a:cs typeface="Calibri"/>
              </a:rPr>
              <a:t>primeiros traços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-10" dirty="0">
                <a:latin typeface="Calibri"/>
                <a:cs typeface="Calibri"/>
              </a:rPr>
              <a:t>iniciativas </a:t>
            </a:r>
            <a:r>
              <a:rPr sz="1800" spc="-5" dirty="0">
                <a:latin typeface="Calibri"/>
                <a:cs typeface="Calibri"/>
              </a:rPr>
              <a:t>se dão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partir </a:t>
            </a:r>
            <a:r>
              <a:rPr sz="1800" dirty="0">
                <a:latin typeface="Calibri"/>
                <a:cs typeface="Calibri"/>
              </a:rPr>
              <a:t>do </a:t>
            </a:r>
            <a:r>
              <a:rPr sz="1800" spc="-5" dirty="0">
                <a:latin typeface="Calibri"/>
                <a:cs typeface="Calibri"/>
              </a:rPr>
              <a:t>início </a:t>
            </a:r>
            <a:r>
              <a:rPr sz="1800" dirty="0">
                <a:latin typeface="Calibri"/>
                <a:cs typeface="Calibri"/>
              </a:rPr>
              <a:t>dos anos 2000 </a:t>
            </a:r>
            <a:r>
              <a:rPr sz="1800" spc="-5" dirty="0">
                <a:latin typeface="Calibri"/>
                <a:cs typeface="Calibri"/>
              </a:rPr>
              <a:t>com </a:t>
            </a:r>
            <a:r>
              <a:rPr sz="1800" dirty="0">
                <a:latin typeface="Calibri"/>
                <a:cs typeface="Calibri"/>
              </a:rPr>
              <a:t>o  </a:t>
            </a:r>
            <a:r>
              <a:rPr sz="1800" spc="-10" dirty="0">
                <a:latin typeface="Calibri"/>
                <a:cs typeface="Calibri"/>
              </a:rPr>
              <a:t>lançamento </a:t>
            </a:r>
            <a:r>
              <a:rPr sz="1800" dirty="0">
                <a:latin typeface="Calibri"/>
                <a:cs typeface="Calibri"/>
              </a:rPr>
              <a:t>do </a:t>
            </a:r>
            <a:r>
              <a:rPr sz="1800" spc="-15" dirty="0">
                <a:latin typeface="Calibri"/>
                <a:cs typeface="Calibri"/>
              </a:rPr>
              <a:t>programa </a:t>
            </a:r>
            <a:r>
              <a:rPr sz="1800" dirty="0">
                <a:latin typeface="Calibri"/>
                <a:cs typeface="Calibri"/>
              </a:rPr>
              <a:t>Sociedade da </a:t>
            </a:r>
            <a:r>
              <a:rPr sz="1800" spc="-10" dirty="0">
                <a:latin typeface="Calibri"/>
                <a:cs typeface="Calibri"/>
              </a:rPr>
              <a:t>Informação </a:t>
            </a:r>
            <a:r>
              <a:rPr sz="1800" spc="-5" dirty="0">
                <a:latin typeface="Calibri"/>
                <a:cs typeface="Calibri"/>
              </a:rPr>
              <a:t>instituído </a:t>
            </a:r>
            <a:r>
              <a:rPr sz="1800" dirty="0">
                <a:latin typeface="Calibri"/>
                <a:cs typeface="Calibri"/>
              </a:rPr>
              <a:t>em 1999 </a:t>
            </a:r>
            <a:r>
              <a:rPr sz="1800" spc="-5" dirty="0">
                <a:latin typeface="Calibri"/>
                <a:cs typeface="Calibri"/>
              </a:rPr>
              <a:t>pelo  </a:t>
            </a:r>
            <a:r>
              <a:rPr sz="1800" spc="-10" dirty="0">
                <a:latin typeface="Calibri"/>
                <a:cs typeface="Calibri"/>
              </a:rPr>
              <a:t>governo </a:t>
            </a:r>
            <a:r>
              <a:rPr sz="1800" spc="-15" dirty="0">
                <a:latin typeface="Calibri"/>
                <a:cs typeface="Calibri"/>
              </a:rPr>
              <a:t>federal. </a:t>
            </a:r>
            <a:r>
              <a:rPr sz="1800" spc="-10" dirty="0">
                <a:latin typeface="Calibri"/>
                <a:cs typeface="Calibri"/>
              </a:rPr>
              <a:t>Possuía </a:t>
            </a:r>
            <a:r>
              <a:rPr sz="1800" dirty="0">
                <a:latin typeface="Calibri"/>
                <a:cs typeface="Calibri"/>
              </a:rPr>
              <a:t>07 </a:t>
            </a:r>
            <a:r>
              <a:rPr sz="1800" spc="-5" dirty="0">
                <a:latin typeface="Calibri"/>
                <a:cs typeface="Calibri"/>
              </a:rPr>
              <a:t>linhas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ação:</a:t>
            </a:r>
            <a:endParaRPr sz="1800">
              <a:latin typeface="Calibri"/>
              <a:cs typeface="Calibri"/>
            </a:endParaRPr>
          </a:p>
          <a:p>
            <a:pPr marL="755650" marR="481330" lvl="1" indent="-285750">
              <a:lnSpc>
                <a:spcPct val="79600"/>
              </a:lnSpc>
              <a:spcBef>
                <a:spcPts val="39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spc="-10" dirty="0">
                <a:latin typeface="Calibri"/>
                <a:cs typeface="Calibri"/>
              </a:rPr>
              <a:t>“mercado, trabalho </a:t>
            </a:r>
            <a:r>
              <a:rPr sz="1500" dirty="0">
                <a:latin typeface="Calibri"/>
                <a:cs typeface="Calibri"/>
              </a:rPr>
              <a:t>e </a:t>
            </a:r>
            <a:r>
              <a:rPr sz="1500" spc="-15" dirty="0">
                <a:latin typeface="Calibri"/>
                <a:cs typeface="Calibri"/>
              </a:rPr>
              <a:t>oportunidades”, </a:t>
            </a:r>
            <a:r>
              <a:rPr sz="1500" spc="-10" dirty="0">
                <a:latin typeface="Calibri"/>
                <a:cs typeface="Calibri"/>
              </a:rPr>
              <a:t>“universalização </a:t>
            </a:r>
            <a:r>
              <a:rPr sz="1500" spc="-5" dirty="0">
                <a:latin typeface="Calibri"/>
                <a:cs typeface="Calibri"/>
              </a:rPr>
              <a:t>de </a:t>
            </a:r>
            <a:r>
              <a:rPr sz="1500" dirty="0">
                <a:latin typeface="Calibri"/>
                <a:cs typeface="Calibri"/>
              </a:rPr>
              <a:t>serviços e </a:t>
            </a:r>
            <a:r>
              <a:rPr sz="1500" spc="-10" dirty="0">
                <a:latin typeface="Calibri"/>
                <a:cs typeface="Calibri"/>
              </a:rPr>
              <a:t>formação </a:t>
            </a:r>
            <a:r>
              <a:rPr sz="1500" spc="-15" dirty="0">
                <a:latin typeface="Calibri"/>
                <a:cs typeface="Calibri"/>
              </a:rPr>
              <a:t>para </a:t>
            </a:r>
            <a:r>
              <a:rPr sz="1500" dirty="0">
                <a:latin typeface="Calibri"/>
                <a:cs typeface="Calibri"/>
              </a:rPr>
              <a:t>a  </a:t>
            </a:r>
            <a:r>
              <a:rPr sz="1500" spc="-20" dirty="0">
                <a:latin typeface="Calibri"/>
                <a:cs typeface="Calibri"/>
              </a:rPr>
              <a:t>cidadania”, </a:t>
            </a:r>
            <a:r>
              <a:rPr sz="1500" spc="-15" dirty="0">
                <a:latin typeface="Calibri"/>
                <a:cs typeface="Calibri"/>
              </a:rPr>
              <a:t>“educação </a:t>
            </a:r>
            <a:r>
              <a:rPr sz="1500" spc="-5" dirty="0">
                <a:latin typeface="Calibri"/>
                <a:cs typeface="Calibri"/>
              </a:rPr>
              <a:t>na sociedade da </a:t>
            </a:r>
            <a:r>
              <a:rPr sz="1500" spc="-20" dirty="0">
                <a:latin typeface="Calibri"/>
                <a:cs typeface="Calibri"/>
              </a:rPr>
              <a:t>informação”, </a:t>
            </a:r>
            <a:r>
              <a:rPr sz="1500" spc="-15" dirty="0">
                <a:latin typeface="Calibri"/>
                <a:cs typeface="Calibri"/>
              </a:rPr>
              <a:t>“conteúdos </a:t>
            </a:r>
            <a:r>
              <a:rPr sz="1500" dirty="0">
                <a:latin typeface="Calibri"/>
                <a:cs typeface="Calibri"/>
              </a:rPr>
              <a:t>e </a:t>
            </a:r>
            <a:r>
              <a:rPr sz="1500" spc="-5" dirty="0">
                <a:latin typeface="Calibri"/>
                <a:cs typeface="Calibri"/>
              </a:rPr>
              <a:t>identidade </a:t>
            </a:r>
            <a:r>
              <a:rPr sz="1500" spc="-20" dirty="0">
                <a:latin typeface="Calibri"/>
                <a:cs typeface="Calibri"/>
              </a:rPr>
              <a:t>cultural”,  </a:t>
            </a:r>
            <a:r>
              <a:rPr sz="1500" spc="-15" dirty="0">
                <a:latin typeface="Calibri"/>
                <a:cs typeface="Calibri"/>
              </a:rPr>
              <a:t>“governo </a:t>
            </a:r>
            <a:r>
              <a:rPr sz="1500" spc="-5" dirty="0">
                <a:latin typeface="Calibri"/>
                <a:cs typeface="Calibri"/>
              </a:rPr>
              <a:t>ao alcance de </a:t>
            </a:r>
            <a:r>
              <a:rPr sz="1500" spc="-30" dirty="0">
                <a:latin typeface="Calibri"/>
                <a:cs typeface="Calibri"/>
              </a:rPr>
              <a:t>todos”, </a:t>
            </a:r>
            <a:r>
              <a:rPr sz="1500" spc="-10" dirty="0">
                <a:latin typeface="Calibri"/>
                <a:cs typeface="Calibri"/>
              </a:rPr>
              <a:t>“P&amp;D, tecnologias-chave </a:t>
            </a:r>
            <a:r>
              <a:rPr sz="1500" dirty="0">
                <a:latin typeface="Calibri"/>
                <a:cs typeface="Calibri"/>
              </a:rPr>
              <a:t>e </a:t>
            </a:r>
            <a:r>
              <a:rPr sz="1500" spc="-20" dirty="0">
                <a:latin typeface="Calibri"/>
                <a:cs typeface="Calibri"/>
              </a:rPr>
              <a:t>aplicações”, </a:t>
            </a:r>
            <a:r>
              <a:rPr sz="1500" dirty="0">
                <a:latin typeface="Calibri"/>
                <a:cs typeface="Calibri"/>
              </a:rPr>
              <a:t>e </a:t>
            </a:r>
            <a:r>
              <a:rPr sz="1500" spc="-10" dirty="0">
                <a:latin typeface="Calibri"/>
                <a:cs typeface="Calibri"/>
              </a:rPr>
              <a:t>“infra-estrutura  </a:t>
            </a:r>
            <a:r>
              <a:rPr sz="1500" spc="-15" dirty="0">
                <a:latin typeface="Calibri"/>
                <a:cs typeface="Calibri"/>
              </a:rPr>
              <a:t>avançada </a:t>
            </a:r>
            <a:r>
              <a:rPr sz="1500" dirty="0">
                <a:latin typeface="Calibri"/>
                <a:cs typeface="Calibri"/>
              </a:rPr>
              <a:t>e </a:t>
            </a:r>
            <a:r>
              <a:rPr sz="1500" spc="-10" dirty="0">
                <a:latin typeface="Calibri"/>
                <a:cs typeface="Calibri"/>
              </a:rPr>
              <a:t>novos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serviços”.</a:t>
            </a:r>
            <a:endParaRPr sz="1500">
              <a:latin typeface="Calibri"/>
              <a:cs typeface="Calibri"/>
            </a:endParaRPr>
          </a:p>
          <a:p>
            <a:pPr marL="355600" marR="5080" indent="-342900">
              <a:lnSpc>
                <a:spcPts val="1730"/>
              </a:lnSpc>
              <a:spcBef>
                <a:spcPts val="4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Mas, </a:t>
            </a:r>
            <a:r>
              <a:rPr sz="1800" spc="-15" dirty="0">
                <a:latin typeface="Calibri"/>
                <a:cs typeface="Calibri"/>
              </a:rPr>
              <a:t>efetivamente, </a:t>
            </a:r>
            <a:r>
              <a:rPr sz="1800" spc="-5" dirty="0">
                <a:latin typeface="Calibri"/>
                <a:cs typeface="Calibri"/>
              </a:rPr>
              <a:t>se </a:t>
            </a:r>
            <a:r>
              <a:rPr sz="1800" spc="-10" dirty="0">
                <a:latin typeface="Calibri"/>
                <a:cs typeface="Calibri"/>
              </a:rPr>
              <a:t>focando </a:t>
            </a:r>
            <a:r>
              <a:rPr sz="1800" spc="-5" dirty="0">
                <a:latin typeface="Calibri"/>
                <a:cs typeface="Calibri"/>
              </a:rPr>
              <a:t>especificamente </a:t>
            </a:r>
            <a:r>
              <a:rPr sz="1800" dirty="0">
                <a:latin typeface="Calibri"/>
                <a:cs typeface="Calibri"/>
              </a:rPr>
              <a:t>na </a:t>
            </a:r>
            <a:r>
              <a:rPr sz="1800" spc="-5" dirty="0">
                <a:latin typeface="Calibri"/>
                <a:cs typeface="Calibri"/>
              </a:rPr>
              <a:t>discussão </a:t>
            </a:r>
            <a:r>
              <a:rPr sz="1800" spc="-15" dirty="0">
                <a:latin typeface="Calibri"/>
                <a:cs typeface="Calibri"/>
              </a:rPr>
              <a:t>para </a:t>
            </a:r>
            <a:r>
              <a:rPr sz="1800" dirty="0">
                <a:latin typeface="Calibri"/>
                <a:cs typeface="Calibri"/>
              </a:rPr>
              <a:t>os </a:t>
            </a:r>
            <a:r>
              <a:rPr sz="1800" spc="-5" dirty="0">
                <a:latin typeface="Calibri"/>
                <a:cs typeface="Calibri"/>
              </a:rPr>
              <a:t>acervos </a:t>
            </a:r>
            <a:r>
              <a:rPr sz="1800" dirty="0">
                <a:latin typeface="Calibri"/>
                <a:cs typeface="Calibri"/>
              </a:rPr>
              <a:t>o  </a:t>
            </a:r>
            <a:r>
              <a:rPr sz="1800" spc="-10" dirty="0">
                <a:latin typeface="Calibri"/>
                <a:cs typeface="Calibri"/>
              </a:rPr>
              <a:t>processo </a:t>
            </a:r>
            <a:r>
              <a:rPr sz="1800" spc="-5" dirty="0">
                <a:latin typeface="Calibri"/>
                <a:cs typeface="Calibri"/>
              </a:rPr>
              <a:t>político </a:t>
            </a:r>
            <a:r>
              <a:rPr sz="1800" dirty="0">
                <a:latin typeface="Calibri"/>
                <a:cs typeface="Calibri"/>
              </a:rPr>
              <a:t>que </a:t>
            </a:r>
            <a:r>
              <a:rPr sz="1800" spc="-5" dirty="0">
                <a:latin typeface="Calibri"/>
                <a:cs typeface="Calibri"/>
              </a:rPr>
              <a:t>se </a:t>
            </a:r>
            <a:r>
              <a:rPr sz="1800" spc="-15" dirty="0">
                <a:latin typeface="Calibri"/>
                <a:cs typeface="Calibri"/>
              </a:rPr>
              <a:t>instaura </a:t>
            </a:r>
            <a:r>
              <a:rPr sz="1800" dirty="0">
                <a:latin typeface="Calibri"/>
                <a:cs typeface="Calibri"/>
              </a:rPr>
              <a:t>na </a:t>
            </a:r>
            <a:r>
              <a:rPr sz="1800" spc="-10" dirty="0">
                <a:latin typeface="Calibri"/>
                <a:cs typeface="Calibri"/>
              </a:rPr>
              <a:t>cultura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partir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-5" dirty="0">
                <a:latin typeface="Calibri"/>
                <a:cs typeface="Calibri"/>
              </a:rPr>
              <a:t>2003 </a:t>
            </a:r>
            <a:r>
              <a:rPr sz="1800" dirty="0">
                <a:latin typeface="Calibri"/>
                <a:cs typeface="Calibri"/>
              </a:rPr>
              <a:t>no </a:t>
            </a:r>
            <a:r>
              <a:rPr sz="1800" spc="-10" dirty="0">
                <a:latin typeface="Calibri"/>
                <a:cs typeface="Calibri"/>
              </a:rPr>
              <a:t>Brasil produz </a:t>
            </a:r>
            <a:r>
              <a:rPr sz="1800" spc="-5" dirty="0">
                <a:latin typeface="Calibri"/>
                <a:cs typeface="Calibri"/>
              </a:rPr>
              <a:t>ações  </a:t>
            </a:r>
            <a:r>
              <a:rPr sz="1800" spc="-15" dirty="0">
                <a:latin typeface="Calibri"/>
                <a:cs typeface="Calibri"/>
              </a:rPr>
              <a:t>relevantes: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2004 – </a:t>
            </a:r>
            <a:r>
              <a:rPr sz="1500" spc="-5" dirty="0">
                <a:latin typeface="Calibri"/>
                <a:cs typeface="Calibri"/>
              </a:rPr>
              <a:t>BNDES </a:t>
            </a:r>
            <a:r>
              <a:rPr sz="1500" dirty="0">
                <a:latin typeface="Calibri"/>
                <a:cs typeface="Calibri"/>
              </a:rPr>
              <a:t>inicia o </a:t>
            </a:r>
            <a:r>
              <a:rPr sz="1500" spc="-5" dirty="0">
                <a:latin typeface="Calibri"/>
                <a:cs typeface="Calibri"/>
              </a:rPr>
              <a:t>apoio </a:t>
            </a:r>
            <a:r>
              <a:rPr sz="1500" dirty="0">
                <a:latin typeface="Calibri"/>
                <a:cs typeface="Calibri"/>
              </a:rPr>
              <a:t>a </a:t>
            </a:r>
            <a:r>
              <a:rPr sz="1500" spc="-10" dirty="0">
                <a:latin typeface="Calibri"/>
                <a:cs typeface="Calibri"/>
              </a:rPr>
              <a:t>preservação </a:t>
            </a:r>
            <a:r>
              <a:rPr sz="1500" spc="-5" dirty="0">
                <a:latin typeface="Calibri"/>
                <a:cs typeface="Calibri"/>
              </a:rPr>
              <a:t>de acervos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memoriais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2006 – </a:t>
            </a:r>
            <a:r>
              <a:rPr sz="1500" spc="-10" dirty="0">
                <a:latin typeface="Calibri"/>
                <a:cs typeface="Calibri"/>
              </a:rPr>
              <a:t>lançamento </a:t>
            </a:r>
            <a:r>
              <a:rPr sz="1500" spc="-5" dirty="0">
                <a:latin typeface="Calibri"/>
                <a:cs typeface="Calibri"/>
              </a:rPr>
              <a:t>do </a:t>
            </a:r>
            <a:r>
              <a:rPr sz="1500" spc="-10" dirty="0">
                <a:latin typeface="Calibri"/>
                <a:cs typeface="Calibri"/>
              </a:rPr>
              <a:t>portal</a:t>
            </a:r>
            <a:r>
              <a:rPr sz="1500" spc="-5" dirty="0">
                <a:latin typeface="Calibri"/>
                <a:cs typeface="Calibri"/>
              </a:rPr>
              <a:t> BNDigital</a:t>
            </a:r>
            <a:endParaRPr sz="1500">
              <a:latin typeface="Calibri"/>
              <a:cs typeface="Calibri"/>
            </a:endParaRPr>
          </a:p>
          <a:p>
            <a:pPr marL="755650" marR="406400" lvl="1" indent="-285750">
              <a:lnSpc>
                <a:spcPct val="79600"/>
              </a:lnSpc>
              <a:spcBef>
                <a:spcPts val="37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2006 – </a:t>
            </a:r>
            <a:r>
              <a:rPr sz="1500" spc="-10" dirty="0">
                <a:latin typeface="Calibri"/>
                <a:cs typeface="Calibri"/>
              </a:rPr>
              <a:t>Doação </a:t>
            </a:r>
            <a:r>
              <a:rPr sz="1500" dirty="0">
                <a:latin typeface="Calibri"/>
                <a:cs typeface="Calibri"/>
              </a:rPr>
              <a:t>a </a:t>
            </a:r>
            <a:r>
              <a:rPr sz="1500" spc="-5" dirty="0">
                <a:latin typeface="Calibri"/>
                <a:cs typeface="Calibri"/>
              </a:rPr>
              <a:t>USP da Coleção Brasiliana de Guita </a:t>
            </a:r>
            <a:r>
              <a:rPr sz="1500" dirty="0">
                <a:latin typeface="Calibri"/>
                <a:cs typeface="Calibri"/>
              </a:rPr>
              <a:t>e </a:t>
            </a:r>
            <a:r>
              <a:rPr sz="1500" spc="-5" dirty="0">
                <a:latin typeface="Calibri"/>
                <a:cs typeface="Calibri"/>
              </a:rPr>
              <a:t>José </a:t>
            </a:r>
            <a:r>
              <a:rPr sz="1500" dirty="0">
                <a:latin typeface="Calibri"/>
                <a:cs typeface="Calibri"/>
              </a:rPr>
              <a:t>Mindlin </a:t>
            </a:r>
            <a:r>
              <a:rPr sz="1500" spc="-5" dirty="0">
                <a:latin typeface="Calibri"/>
                <a:cs typeface="Calibri"/>
              </a:rPr>
              <a:t>com </a:t>
            </a:r>
            <a:r>
              <a:rPr sz="1500" dirty="0">
                <a:latin typeface="Calibri"/>
                <a:cs typeface="Calibri"/>
              </a:rPr>
              <a:t>a </a:t>
            </a:r>
            <a:r>
              <a:rPr sz="1500" spc="-10" dirty="0">
                <a:latin typeface="Calibri"/>
                <a:cs typeface="Calibri"/>
              </a:rPr>
              <a:t>perspectiva, </a:t>
            </a:r>
            <a:r>
              <a:rPr sz="1500" spc="-5" dirty="0">
                <a:latin typeface="Calibri"/>
                <a:cs typeface="Calibri"/>
              </a:rPr>
              <a:t>de  partida, de </a:t>
            </a:r>
            <a:r>
              <a:rPr sz="1500" spc="-10" dirty="0">
                <a:latin typeface="Calibri"/>
                <a:cs typeface="Calibri"/>
              </a:rPr>
              <a:t>todo </a:t>
            </a:r>
            <a:r>
              <a:rPr sz="1500" dirty="0">
                <a:latin typeface="Calibri"/>
                <a:cs typeface="Calibri"/>
              </a:rPr>
              <a:t>o </a:t>
            </a:r>
            <a:r>
              <a:rPr sz="1500" spc="-5" dirty="0">
                <a:latin typeface="Calibri"/>
                <a:cs typeface="Calibri"/>
              </a:rPr>
              <a:t>acervo </a:t>
            </a:r>
            <a:r>
              <a:rPr sz="1500" spc="-10" dirty="0">
                <a:latin typeface="Calibri"/>
                <a:cs typeface="Calibri"/>
              </a:rPr>
              <a:t>digitalizado, </a:t>
            </a:r>
            <a:r>
              <a:rPr sz="1500" spc="-5" dirty="0">
                <a:latin typeface="Calibri"/>
                <a:cs typeface="Calibri"/>
              </a:rPr>
              <a:t>com apoio do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MinC</a:t>
            </a:r>
            <a:endParaRPr sz="1500">
              <a:latin typeface="Calibri"/>
              <a:cs typeface="Calibri"/>
            </a:endParaRPr>
          </a:p>
          <a:p>
            <a:pPr marL="755650" marR="59690" lvl="1" indent="-285750">
              <a:lnSpc>
                <a:spcPct val="79600"/>
              </a:lnSpc>
              <a:spcBef>
                <a:spcPts val="36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2007 – </a:t>
            </a:r>
            <a:r>
              <a:rPr sz="1500" spc="-5" dirty="0">
                <a:latin typeface="Calibri"/>
                <a:cs typeface="Calibri"/>
              </a:rPr>
              <a:t>Seminário </a:t>
            </a:r>
            <a:r>
              <a:rPr sz="1500" spc="-10" dirty="0">
                <a:latin typeface="Calibri"/>
                <a:cs typeface="Calibri"/>
              </a:rPr>
              <a:t>sobre Conteúdos </a:t>
            </a:r>
            <a:r>
              <a:rPr sz="1500" spc="-5" dirty="0">
                <a:latin typeface="Calibri"/>
                <a:cs typeface="Calibri"/>
              </a:rPr>
              <a:t>Digitais na </a:t>
            </a:r>
            <a:r>
              <a:rPr sz="1500" spc="-10" dirty="0">
                <a:latin typeface="Calibri"/>
                <a:cs typeface="Calibri"/>
              </a:rPr>
              <a:t>Internet </a:t>
            </a:r>
            <a:r>
              <a:rPr sz="1500" spc="-5" dirty="0">
                <a:latin typeface="Calibri"/>
                <a:cs typeface="Calibri"/>
              </a:rPr>
              <a:t>no RJ </a:t>
            </a:r>
            <a:r>
              <a:rPr sz="1500" dirty="0">
                <a:latin typeface="Calibri"/>
                <a:cs typeface="Calibri"/>
              </a:rPr>
              <a:t>– </a:t>
            </a:r>
            <a:r>
              <a:rPr sz="1500" spc="-10" dirty="0">
                <a:latin typeface="Calibri"/>
                <a:cs typeface="Calibri"/>
              </a:rPr>
              <a:t>promovido </a:t>
            </a:r>
            <a:r>
              <a:rPr sz="1500" dirty="0">
                <a:latin typeface="Calibri"/>
                <a:cs typeface="Calibri"/>
              </a:rPr>
              <a:t>pelo </a:t>
            </a:r>
            <a:r>
              <a:rPr sz="1500" spc="-5" dirty="0">
                <a:latin typeface="Calibri"/>
                <a:cs typeface="Calibri"/>
              </a:rPr>
              <a:t>Comitê </a:t>
            </a:r>
            <a:r>
              <a:rPr sz="1500" spc="-10" dirty="0">
                <a:latin typeface="Calibri"/>
                <a:cs typeface="Calibri"/>
              </a:rPr>
              <a:t>Gestor  </a:t>
            </a:r>
            <a:r>
              <a:rPr sz="1500" spc="-5" dirty="0">
                <a:latin typeface="Calibri"/>
                <a:cs typeface="Calibri"/>
              </a:rPr>
              <a:t>da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Internet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2010 – </a:t>
            </a:r>
            <a:r>
              <a:rPr sz="1500" spc="-5" dirty="0">
                <a:latin typeface="Calibri"/>
                <a:cs typeface="Calibri"/>
              </a:rPr>
              <a:t>Simpósio </a:t>
            </a:r>
            <a:r>
              <a:rPr sz="1500" spc="-10" dirty="0">
                <a:latin typeface="Calibri"/>
                <a:cs typeface="Calibri"/>
              </a:rPr>
              <a:t>Internacional </a:t>
            </a:r>
            <a:r>
              <a:rPr sz="1500" spc="-5" dirty="0">
                <a:latin typeface="Calibri"/>
                <a:cs typeface="Calibri"/>
              </a:rPr>
              <a:t>de Políticas Públicas </a:t>
            </a:r>
            <a:r>
              <a:rPr sz="1500" spc="-15" dirty="0">
                <a:latin typeface="Calibri"/>
                <a:cs typeface="Calibri"/>
              </a:rPr>
              <a:t>para </a:t>
            </a:r>
            <a:r>
              <a:rPr sz="1500" spc="-5" dirty="0">
                <a:latin typeface="Calibri"/>
                <a:cs typeface="Calibri"/>
              </a:rPr>
              <a:t>Acervos Digitais</a:t>
            </a:r>
            <a:r>
              <a:rPr sz="1500" spc="4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(SIPPAD)</a:t>
            </a:r>
            <a:endParaRPr sz="1500">
              <a:latin typeface="Calibri"/>
              <a:cs typeface="Calibri"/>
            </a:endParaRPr>
          </a:p>
          <a:p>
            <a:pPr marL="755650" marR="553085" lvl="1" indent="-285750">
              <a:lnSpc>
                <a:spcPct val="79600"/>
              </a:lnSpc>
              <a:spcBef>
                <a:spcPts val="37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2010 – </a:t>
            </a:r>
            <a:r>
              <a:rPr sz="1500" spc="-15" dirty="0">
                <a:latin typeface="Calibri"/>
                <a:cs typeface="Calibri"/>
              </a:rPr>
              <a:t>CONARQ </a:t>
            </a:r>
            <a:r>
              <a:rPr sz="1500" spc="-5" dirty="0">
                <a:latin typeface="Calibri"/>
                <a:cs typeface="Calibri"/>
              </a:rPr>
              <a:t>define </a:t>
            </a:r>
            <a:r>
              <a:rPr sz="1500" dirty="0">
                <a:latin typeface="Calibri"/>
                <a:cs typeface="Calibri"/>
              </a:rPr>
              <a:t>a </a:t>
            </a:r>
            <a:r>
              <a:rPr sz="1500" spc="-5" dirty="0">
                <a:latin typeface="Calibri"/>
                <a:cs typeface="Calibri"/>
              </a:rPr>
              <a:t>política de </a:t>
            </a:r>
            <a:r>
              <a:rPr sz="1500" spc="-10" dirty="0">
                <a:latin typeface="Calibri"/>
                <a:cs typeface="Calibri"/>
              </a:rPr>
              <a:t>Recomendações </a:t>
            </a:r>
            <a:r>
              <a:rPr sz="1500" spc="-15" dirty="0">
                <a:latin typeface="Calibri"/>
                <a:cs typeface="Calibri"/>
              </a:rPr>
              <a:t>para </a:t>
            </a:r>
            <a:r>
              <a:rPr sz="1500" spc="-10" dirty="0">
                <a:latin typeface="Calibri"/>
                <a:cs typeface="Calibri"/>
              </a:rPr>
              <a:t>Digitalização </a:t>
            </a:r>
            <a:r>
              <a:rPr sz="1500" spc="-5" dirty="0">
                <a:latin typeface="Calibri"/>
                <a:cs typeface="Calibri"/>
              </a:rPr>
              <a:t>de Documentos  </a:t>
            </a:r>
            <a:r>
              <a:rPr sz="1500" spc="-10" dirty="0">
                <a:latin typeface="Calibri"/>
                <a:cs typeface="Calibri"/>
              </a:rPr>
              <a:t>Arquivísticos Permanentes</a:t>
            </a:r>
            <a:endParaRPr sz="1500">
              <a:latin typeface="Calibri"/>
              <a:cs typeface="Calibri"/>
            </a:endParaRPr>
          </a:p>
          <a:p>
            <a:pPr marL="755650" marR="78740" lvl="1" indent="-285750">
              <a:lnSpc>
                <a:spcPts val="1470"/>
              </a:lnSpc>
              <a:spcBef>
                <a:spcPts val="32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2010 – </a:t>
            </a:r>
            <a:r>
              <a:rPr sz="1500" spc="-5" dirty="0">
                <a:latin typeface="Calibri"/>
                <a:cs typeface="Calibri"/>
              </a:rPr>
              <a:t>Plano Nacional de </a:t>
            </a:r>
            <a:r>
              <a:rPr sz="1500" spc="-10" dirty="0">
                <a:latin typeface="Calibri"/>
                <a:cs typeface="Calibri"/>
              </a:rPr>
              <a:t>Cultura </a:t>
            </a:r>
            <a:r>
              <a:rPr sz="1500" dirty="0">
                <a:latin typeface="Calibri"/>
                <a:cs typeface="Calibri"/>
              </a:rPr>
              <a:t>e a </a:t>
            </a:r>
            <a:r>
              <a:rPr sz="1500" spc="-10" dirty="0">
                <a:latin typeface="Calibri"/>
                <a:cs typeface="Calibri"/>
              </a:rPr>
              <a:t>meta </a:t>
            </a:r>
            <a:r>
              <a:rPr sz="1500" dirty="0">
                <a:latin typeface="Calibri"/>
                <a:cs typeface="Calibri"/>
              </a:rPr>
              <a:t>40 </a:t>
            </a:r>
            <a:r>
              <a:rPr sz="1500" spc="-5" dirty="0">
                <a:latin typeface="Calibri"/>
                <a:cs typeface="Calibri"/>
              </a:rPr>
              <a:t>que </a:t>
            </a:r>
            <a:r>
              <a:rPr sz="1500" spc="-10" dirty="0">
                <a:latin typeface="Calibri"/>
                <a:cs typeface="Calibri"/>
              </a:rPr>
              <a:t>prevê </a:t>
            </a:r>
            <a:r>
              <a:rPr sz="1500" dirty="0">
                <a:latin typeface="Calibri"/>
                <a:cs typeface="Calibri"/>
              </a:rPr>
              <a:t>a </a:t>
            </a:r>
            <a:r>
              <a:rPr sz="1500" spc="-5" dirty="0">
                <a:latin typeface="Calibri"/>
                <a:cs typeface="Calibri"/>
              </a:rPr>
              <a:t>disponibilização na </a:t>
            </a:r>
            <a:r>
              <a:rPr sz="1500" spc="-10" dirty="0">
                <a:latin typeface="Calibri"/>
                <a:cs typeface="Calibri"/>
              </a:rPr>
              <a:t>Internet </a:t>
            </a:r>
            <a:r>
              <a:rPr sz="1500" spc="-5" dirty="0">
                <a:latin typeface="Calibri"/>
                <a:cs typeface="Calibri"/>
              </a:rPr>
              <a:t>de boa  </a:t>
            </a:r>
            <a:r>
              <a:rPr sz="1500" spc="-10" dirty="0">
                <a:latin typeface="Calibri"/>
                <a:cs typeface="Calibri"/>
              </a:rPr>
              <a:t>parte </a:t>
            </a:r>
            <a:r>
              <a:rPr sz="1500" spc="-5" dirty="0">
                <a:latin typeface="Calibri"/>
                <a:cs typeface="Calibri"/>
              </a:rPr>
              <a:t>dos acervos das instituições memoriais vinculados ao Ministério da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Cultura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2011 – </a:t>
            </a:r>
            <a:r>
              <a:rPr sz="1500" spc="-10" dirty="0">
                <a:latin typeface="Calibri"/>
                <a:cs typeface="Calibri"/>
              </a:rPr>
              <a:t>Surgimento </a:t>
            </a:r>
            <a:r>
              <a:rPr sz="1500" spc="-5" dirty="0">
                <a:latin typeface="Calibri"/>
                <a:cs typeface="Calibri"/>
              </a:rPr>
              <a:t>da </a:t>
            </a:r>
            <a:r>
              <a:rPr sz="1500" spc="-10" dirty="0">
                <a:latin typeface="Calibri"/>
                <a:cs typeface="Calibri"/>
              </a:rPr>
              <a:t>Rede </a:t>
            </a:r>
            <a:r>
              <a:rPr sz="1500" spc="-5" dirty="0">
                <a:latin typeface="Calibri"/>
                <a:cs typeface="Calibri"/>
              </a:rPr>
              <a:t>Memorial </a:t>
            </a:r>
            <a:r>
              <a:rPr sz="1500" dirty="0">
                <a:latin typeface="Calibri"/>
                <a:cs typeface="Calibri"/>
              </a:rPr>
              <a:t>e </a:t>
            </a:r>
            <a:r>
              <a:rPr sz="1500" spc="-5" dirty="0">
                <a:latin typeface="Calibri"/>
                <a:cs typeface="Calibri"/>
              </a:rPr>
              <a:t>da </a:t>
            </a:r>
            <a:r>
              <a:rPr sz="1500" spc="-10" dirty="0">
                <a:latin typeface="Calibri"/>
                <a:cs typeface="Calibri"/>
              </a:rPr>
              <a:t>Carta </a:t>
            </a:r>
            <a:r>
              <a:rPr sz="1500" spc="-5" dirty="0">
                <a:latin typeface="Calibri"/>
                <a:cs typeface="Calibri"/>
              </a:rPr>
              <a:t>de</a:t>
            </a:r>
            <a:r>
              <a:rPr sz="1500" spc="1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Recife</a:t>
            </a:r>
            <a:endParaRPr sz="1500">
              <a:latin typeface="Calibri"/>
              <a:cs typeface="Calibri"/>
            </a:endParaRPr>
          </a:p>
          <a:p>
            <a:pPr marL="755650" marR="415290" lvl="1" indent="-285750">
              <a:lnSpc>
                <a:spcPct val="79600"/>
              </a:lnSpc>
              <a:spcBef>
                <a:spcPts val="37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2013 – </a:t>
            </a:r>
            <a:r>
              <a:rPr sz="1500" spc="-10" dirty="0">
                <a:latin typeface="Calibri"/>
                <a:cs typeface="Calibri"/>
              </a:rPr>
              <a:t>Lançamento </a:t>
            </a:r>
            <a:r>
              <a:rPr sz="1500" dirty="0">
                <a:latin typeface="Calibri"/>
                <a:cs typeface="Calibri"/>
              </a:rPr>
              <a:t>pelo MinC </a:t>
            </a:r>
            <a:r>
              <a:rPr sz="1500" spc="-5" dirty="0">
                <a:latin typeface="Calibri"/>
                <a:cs typeface="Calibri"/>
              </a:rPr>
              <a:t>do </a:t>
            </a:r>
            <a:r>
              <a:rPr sz="1500" spc="-10" dirty="0">
                <a:latin typeface="Calibri"/>
                <a:cs typeface="Calibri"/>
              </a:rPr>
              <a:t>edital </a:t>
            </a:r>
            <a:r>
              <a:rPr sz="1500" spc="-5" dirty="0">
                <a:latin typeface="Calibri"/>
                <a:cs typeface="Calibri"/>
              </a:rPr>
              <a:t>de </a:t>
            </a:r>
            <a:r>
              <a:rPr sz="1500" spc="-10" dirty="0">
                <a:latin typeface="Calibri"/>
                <a:cs typeface="Calibri"/>
              </a:rPr>
              <a:t>Preservação </a:t>
            </a:r>
            <a:r>
              <a:rPr sz="1500" dirty="0">
                <a:latin typeface="Calibri"/>
                <a:cs typeface="Calibri"/>
              </a:rPr>
              <a:t>e </a:t>
            </a:r>
            <a:r>
              <a:rPr sz="1500" spc="-5" dirty="0">
                <a:latin typeface="Calibri"/>
                <a:cs typeface="Calibri"/>
              </a:rPr>
              <a:t>Acesso aos Bens do </a:t>
            </a:r>
            <a:r>
              <a:rPr sz="1500" spc="-10" dirty="0">
                <a:latin typeface="Calibri"/>
                <a:cs typeface="Calibri"/>
              </a:rPr>
              <a:t>Patrimônio  Afro-Brasileiro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2013 – </a:t>
            </a:r>
            <a:r>
              <a:rPr sz="1500" spc="-10" dirty="0">
                <a:latin typeface="Calibri"/>
                <a:cs typeface="Calibri"/>
              </a:rPr>
              <a:t>Rede </a:t>
            </a:r>
            <a:r>
              <a:rPr sz="1500" spc="-5" dirty="0">
                <a:latin typeface="Calibri"/>
                <a:cs typeface="Calibri"/>
              </a:rPr>
              <a:t>de </a:t>
            </a:r>
            <a:r>
              <a:rPr sz="1500" spc="-10" dirty="0">
                <a:latin typeface="Calibri"/>
                <a:cs typeface="Calibri"/>
              </a:rPr>
              <a:t>Arquivos </a:t>
            </a:r>
            <a:r>
              <a:rPr sz="1500" spc="-5" dirty="0">
                <a:latin typeface="Calibri"/>
                <a:cs typeface="Calibri"/>
              </a:rPr>
              <a:t>do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IPHAN</a:t>
            </a:r>
            <a:endParaRPr sz="1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2014 – </a:t>
            </a:r>
            <a:r>
              <a:rPr sz="1500" spc="-10" dirty="0">
                <a:latin typeface="Calibri"/>
                <a:cs typeface="Calibri"/>
              </a:rPr>
              <a:t>Projeto </a:t>
            </a:r>
            <a:r>
              <a:rPr sz="1500" spc="-25" dirty="0">
                <a:latin typeface="Calibri"/>
                <a:cs typeface="Calibri"/>
              </a:rPr>
              <a:t>Tainacan </a:t>
            </a:r>
            <a:r>
              <a:rPr sz="1500" spc="-5" dirty="0">
                <a:latin typeface="Calibri"/>
                <a:cs typeface="Calibri"/>
              </a:rPr>
              <a:t>no Ministério da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Cultura</a:t>
            </a:r>
            <a:endParaRPr sz="1500">
              <a:latin typeface="Calibri"/>
              <a:cs typeface="Calibri"/>
            </a:endParaRPr>
          </a:p>
          <a:p>
            <a:pPr marL="755650" marR="276860" lvl="1" indent="-285750">
              <a:lnSpc>
                <a:spcPct val="79600"/>
              </a:lnSpc>
              <a:spcBef>
                <a:spcPts val="36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2016 - 2018 – </a:t>
            </a:r>
            <a:r>
              <a:rPr sz="1500" spc="-10" dirty="0">
                <a:latin typeface="Calibri"/>
                <a:cs typeface="Calibri"/>
              </a:rPr>
              <a:t>Projeto </a:t>
            </a:r>
            <a:r>
              <a:rPr sz="1500" spc="-25" dirty="0">
                <a:latin typeface="Calibri"/>
                <a:cs typeface="Calibri"/>
              </a:rPr>
              <a:t>Tainacan </a:t>
            </a:r>
            <a:r>
              <a:rPr sz="1500" spc="-5" dirty="0">
                <a:latin typeface="Calibri"/>
                <a:cs typeface="Calibri"/>
              </a:rPr>
              <a:t>no </a:t>
            </a:r>
            <a:r>
              <a:rPr sz="1500" spc="-10" dirty="0">
                <a:latin typeface="Calibri"/>
                <a:cs typeface="Calibri"/>
              </a:rPr>
              <a:t>Instituto Brasileiro </a:t>
            </a:r>
            <a:r>
              <a:rPr sz="1500" spc="-5" dirty="0">
                <a:latin typeface="Calibri"/>
                <a:cs typeface="Calibri"/>
              </a:rPr>
              <a:t>de Museus, </a:t>
            </a:r>
            <a:r>
              <a:rPr sz="1500" spc="-10" dirty="0">
                <a:latin typeface="Calibri"/>
                <a:cs typeface="Calibri"/>
              </a:rPr>
              <a:t>Funarte, </a:t>
            </a:r>
            <a:r>
              <a:rPr sz="1500" dirty="0">
                <a:latin typeface="Calibri"/>
                <a:cs typeface="Calibri"/>
              </a:rPr>
              <a:t>Museu </a:t>
            </a:r>
            <a:r>
              <a:rPr sz="1500" spc="-5" dirty="0">
                <a:latin typeface="Calibri"/>
                <a:cs typeface="Calibri"/>
              </a:rPr>
              <a:t>do </a:t>
            </a:r>
            <a:r>
              <a:rPr sz="1500" spc="-10" dirty="0">
                <a:latin typeface="Calibri"/>
                <a:cs typeface="Calibri"/>
              </a:rPr>
              <a:t>Índio,  </a:t>
            </a:r>
            <a:r>
              <a:rPr sz="1500" spc="-5" dirty="0">
                <a:latin typeface="Calibri"/>
                <a:cs typeface="Calibri"/>
              </a:rPr>
              <a:t>Museus do </a:t>
            </a:r>
            <a:r>
              <a:rPr sz="1500" spc="-40" dirty="0">
                <a:latin typeface="Calibri"/>
                <a:cs typeface="Calibri"/>
              </a:rPr>
              <a:t>GDF, </a:t>
            </a:r>
            <a:r>
              <a:rPr sz="1500" spc="-30" dirty="0">
                <a:latin typeface="Calibri"/>
                <a:cs typeface="Calibri"/>
              </a:rPr>
              <a:t>IBICT,</a:t>
            </a:r>
            <a:r>
              <a:rPr sz="1500" spc="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etc…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6134" y="96602"/>
            <a:ext cx="14122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</a:t>
            </a:r>
            <a:r>
              <a:rPr spc="-40" dirty="0"/>
              <a:t>R</a:t>
            </a:r>
            <a:r>
              <a:rPr spc="-50" dirty="0"/>
              <a:t>O</a:t>
            </a:r>
            <a:r>
              <a:rPr dirty="0"/>
              <a:t>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03" y="6186293"/>
            <a:ext cx="2314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https://trove.nla.gov.au/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14400"/>
            <a:ext cx="9144000" cy="5022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547" y="96602"/>
            <a:ext cx="18986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</a:t>
            </a:r>
            <a:r>
              <a:rPr spc="-10" dirty="0"/>
              <a:t>i</a:t>
            </a:r>
            <a:r>
              <a:rPr dirty="0"/>
              <a:t>g</a:t>
            </a:r>
            <a:r>
              <a:rPr spc="-5" dirty="0"/>
              <a:t>i</a:t>
            </a:r>
            <a:r>
              <a:rPr spc="-50" dirty="0"/>
              <a:t>t</a:t>
            </a:r>
            <a:r>
              <a:rPr spc="-10" dirty="0"/>
              <a:t>al</a:t>
            </a:r>
            <a:r>
              <a:rPr dirty="0"/>
              <a:t>NZ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03" y="6186293"/>
            <a:ext cx="19805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https://digitalnz.org/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14400"/>
            <a:ext cx="9144000" cy="5022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2145" y="96602"/>
            <a:ext cx="53009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Biblioteca Digital</a:t>
            </a:r>
            <a:r>
              <a:rPr spc="-50" dirty="0"/>
              <a:t> </a:t>
            </a:r>
            <a:r>
              <a:rPr spc="-5" dirty="0"/>
              <a:t>Mundial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03" y="6186293"/>
            <a:ext cx="2346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www.wdl.org/pt/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14400"/>
            <a:ext cx="9144000" cy="5022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5176" y="96602"/>
            <a:ext cx="45339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Google Arts </a:t>
            </a:r>
            <a:r>
              <a:rPr dirty="0"/>
              <a:t>&amp;</a:t>
            </a:r>
            <a:r>
              <a:rPr spc="-55" dirty="0"/>
              <a:t> </a:t>
            </a:r>
            <a:r>
              <a:rPr spc="-15" dirty="0"/>
              <a:t>Culture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03" y="6186293"/>
            <a:ext cx="3325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https://artsandculture.google.com/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868" y="971550"/>
            <a:ext cx="8993981" cy="4922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1746" y="96602"/>
            <a:ext cx="55810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American </a:t>
            </a:r>
            <a:r>
              <a:rPr dirty="0"/>
              <a:t>Art</a:t>
            </a:r>
            <a:r>
              <a:rPr spc="-85" dirty="0"/>
              <a:t> </a:t>
            </a:r>
            <a:r>
              <a:rPr spc="-15" dirty="0"/>
              <a:t>Collaborative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03" y="6186293"/>
            <a:ext cx="3431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http://americanartcollaborative.org/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001587"/>
            <a:ext cx="9144000" cy="51643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7366" y="96602"/>
            <a:ext cx="352932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Artefacts</a:t>
            </a:r>
            <a:r>
              <a:rPr spc="-85" dirty="0"/>
              <a:t> </a:t>
            </a:r>
            <a:r>
              <a:rPr spc="-5" dirty="0"/>
              <a:t>Canada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03" y="6186293"/>
            <a:ext cx="70745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https://app.pch.gc.ca/application/artefacts_hum/indice_index.app?lang=en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873674"/>
            <a:ext cx="8122439" cy="5292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440" y="2502268"/>
            <a:ext cx="7684134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4820" marR="5080" indent="-2992755">
              <a:lnSpc>
                <a:spcPct val="100000"/>
              </a:lnSpc>
              <a:spcBef>
                <a:spcPts val="100"/>
              </a:spcBef>
            </a:pPr>
            <a:r>
              <a:rPr dirty="0"/>
              <a:t>E </a:t>
            </a:r>
            <a:r>
              <a:rPr spc="-5" dirty="0"/>
              <a:t>que </a:t>
            </a:r>
            <a:r>
              <a:rPr spc="-10" dirty="0"/>
              <a:t>impactos </a:t>
            </a:r>
            <a:r>
              <a:rPr spc="-5" dirty="0"/>
              <a:t>esse tipo de </a:t>
            </a:r>
            <a:r>
              <a:rPr spc="-15" dirty="0"/>
              <a:t>iniciativa  produz?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4139" y="464312"/>
            <a:ext cx="43783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Caso </a:t>
            </a:r>
            <a:r>
              <a:rPr sz="4400" spc="-5" dirty="0"/>
              <a:t>British</a:t>
            </a:r>
            <a:r>
              <a:rPr sz="4400" spc="-50" dirty="0"/>
              <a:t> </a:t>
            </a:r>
            <a:r>
              <a:rPr sz="4400" spc="-10" dirty="0"/>
              <a:t>Library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1134977" y="1303739"/>
            <a:ext cx="7053073" cy="5146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4139" y="464312"/>
            <a:ext cx="43783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Caso </a:t>
            </a:r>
            <a:r>
              <a:rPr sz="4400" spc="-5" dirty="0"/>
              <a:t>British</a:t>
            </a:r>
            <a:r>
              <a:rPr sz="4400" spc="-50" dirty="0"/>
              <a:t> </a:t>
            </a:r>
            <a:r>
              <a:rPr sz="4400" spc="-10" dirty="0"/>
              <a:t>Library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44320"/>
            <a:ext cx="7963534" cy="491998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5600" marR="868680" indent="-342900">
              <a:lnSpc>
                <a:spcPts val="2400"/>
              </a:lnSpc>
              <a:spcBef>
                <a:spcPts val="6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10" dirty="0">
                <a:latin typeface="Calibri"/>
                <a:cs typeface="Calibri"/>
              </a:rPr>
              <a:t>Estudo realizado </a:t>
            </a:r>
            <a:r>
              <a:rPr sz="2500" spc="-5" dirty="0">
                <a:latin typeface="Calibri"/>
                <a:cs typeface="Calibri"/>
              </a:rPr>
              <a:t>pela </a:t>
            </a:r>
            <a:r>
              <a:rPr sz="2500" spc="-20" dirty="0">
                <a:latin typeface="Calibri"/>
                <a:cs typeface="Calibri"/>
              </a:rPr>
              <a:t>Oxford </a:t>
            </a:r>
            <a:r>
              <a:rPr sz="2500" spc="-10" dirty="0">
                <a:latin typeface="Calibri"/>
                <a:cs typeface="Calibri"/>
              </a:rPr>
              <a:t>Economic </a:t>
            </a:r>
            <a:r>
              <a:rPr sz="2500" dirty="0">
                <a:latin typeface="Calibri"/>
                <a:cs typeface="Calibri"/>
              </a:rPr>
              <a:t>em </a:t>
            </a:r>
            <a:r>
              <a:rPr sz="2500" spc="-5" dirty="0">
                <a:latin typeface="Calibri"/>
                <a:cs typeface="Calibri"/>
              </a:rPr>
              <a:t>01/2013,  intitulado:</a:t>
            </a:r>
            <a:endParaRPr sz="25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200" spc="-10" dirty="0">
                <a:latin typeface="Calibri"/>
                <a:cs typeface="Calibri"/>
              </a:rPr>
              <a:t>“Economic valuation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the British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Library”</a:t>
            </a:r>
            <a:endParaRPr sz="2200">
              <a:latin typeface="Calibri"/>
              <a:cs typeface="Calibri"/>
            </a:endParaRPr>
          </a:p>
          <a:p>
            <a:pPr marL="755650" lvl="1" indent="-285750">
              <a:lnSpc>
                <a:spcPts val="1295"/>
              </a:lnSpc>
              <a:spcBef>
                <a:spcPts val="60"/>
              </a:spcBef>
              <a:buClr>
                <a:srgbClr val="000000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1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http://www.bl.uk/aboutus/stratpolprog/increasingvalue/britishlibrary_economicevaluation.pdf</a:t>
            </a:r>
            <a:endParaRPr sz="1100">
              <a:latin typeface="Calibri"/>
              <a:cs typeface="Calibri"/>
            </a:endParaRPr>
          </a:p>
          <a:p>
            <a:pPr marL="355600" marR="634365" indent="-342900">
              <a:lnSpc>
                <a:spcPts val="2400"/>
              </a:lnSpc>
              <a:spcBef>
                <a:spcPts val="5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10" dirty="0">
                <a:latin typeface="Calibri"/>
                <a:cs typeface="Calibri"/>
              </a:rPr>
              <a:t>Resultados </a:t>
            </a:r>
            <a:r>
              <a:rPr sz="2500" spc="-5" dirty="0">
                <a:latin typeface="Calibri"/>
                <a:cs typeface="Calibri"/>
              </a:rPr>
              <a:t>de </a:t>
            </a:r>
            <a:r>
              <a:rPr sz="2500" spc="-10" dirty="0">
                <a:latin typeface="Calibri"/>
                <a:cs typeface="Calibri"/>
              </a:rPr>
              <a:t>destaque (valores agreados </a:t>
            </a:r>
            <a:r>
              <a:rPr sz="2500" dirty="0">
                <a:latin typeface="Calibri"/>
                <a:cs typeface="Calibri"/>
              </a:rPr>
              <a:t>a </a:t>
            </a:r>
            <a:r>
              <a:rPr sz="2500" spc="-5" dirty="0">
                <a:latin typeface="Calibri"/>
                <a:cs typeface="Calibri"/>
              </a:rPr>
              <a:t>economia  britânica):</a:t>
            </a:r>
            <a:endParaRPr sz="2500">
              <a:latin typeface="Calibri"/>
              <a:cs typeface="Calibri"/>
            </a:endParaRPr>
          </a:p>
          <a:p>
            <a:pPr marL="755650" marR="678180" lvl="1" indent="-285750">
              <a:lnSpc>
                <a:spcPts val="2130"/>
              </a:lnSpc>
              <a:spcBef>
                <a:spcPts val="52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latin typeface="Calibri"/>
                <a:cs typeface="Calibri"/>
              </a:rPr>
              <a:t>O </a:t>
            </a:r>
            <a:r>
              <a:rPr sz="2200" spc="-15" dirty="0">
                <a:latin typeface="Calibri"/>
                <a:cs typeface="Calibri"/>
              </a:rPr>
              <a:t>valor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sala de </a:t>
            </a:r>
            <a:r>
              <a:rPr sz="2200" spc="-15" dirty="0">
                <a:latin typeface="Calibri"/>
                <a:cs typeface="Calibri"/>
              </a:rPr>
              <a:t>leitura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biblioteca </a:t>
            </a:r>
            <a:r>
              <a:rPr sz="2200" dirty="0">
                <a:latin typeface="Calibri"/>
                <a:cs typeface="Calibri"/>
              </a:rPr>
              <a:t>é </a:t>
            </a:r>
            <a:r>
              <a:rPr sz="2200" spc="-5" dirty="0">
                <a:latin typeface="Calibri"/>
                <a:cs typeface="Calibri"/>
              </a:rPr>
              <a:t>70 milhões </a:t>
            </a:r>
            <a:r>
              <a:rPr sz="2200" spc="-10" dirty="0">
                <a:latin typeface="Calibri"/>
                <a:cs typeface="Calibri"/>
              </a:rPr>
              <a:t>de  </a:t>
            </a:r>
            <a:r>
              <a:rPr sz="2200" spc="-15" dirty="0">
                <a:latin typeface="Calibri"/>
                <a:cs typeface="Calibri"/>
              </a:rPr>
              <a:t>libras/ano;</a:t>
            </a:r>
            <a:endParaRPr sz="2200">
              <a:latin typeface="Calibri"/>
              <a:cs typeface="Calibri"/>
            </a:endParaRPr>
          </a:p>
          <a:p>
            <a:pPr marL="755650" lvl="1" indent="-285750">
              <a:lnSpc>
                <a:spcPts val="2635"/>
              </a:lnSpc>
              <a:spcBef>
                <a:spcPts val="1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latin typeface="Calibri"/>
                <a:cs typeface="Calibri"/>
              </a:rPr>
              <a:t>O </a:t>
            </a:r>
            <a:r>
              <a:rPr sz="2200" spc="-15" dirty="0">
                <a:latin typeface="Calibri"/>
                <a:cs typeface="Calibri"/>
              </a:rPr>
              <a:t>valor </a:t>
            </a:r>
            <a:r>
              <a:rPr sz="2200" spc="-5" dirty="0">
                <a:latin typeface="Calibri"/>
                <a:cs typeface="Calibri"/>
              </a:rPr>
              <a:t>dos serviços </a:t>
            </a:r>
            <a:r>
              <a:rPr sz="2200" spc="-10" dirty="0">
                <a:latin typeface="Calibri"/>
                <a:cs typeface="Calibri"/>
              </a:rPr>
              <a:t>web </a:t>
            </a:r>
            <a:r>
              <a:rPr sz="2200" dirty="0">
                <a:latin typeface="Calibri"/>
                <a:cs typeface="Calibri"/>
              </a:rPr>
              <a:t>é </a:t>
            </a:r>
            <a:r>
              <a:rPr sz="2200" spc="-5" dirty="0">
                <a:latin typeface="Calibri"/>
                <a:cs typeface="Calibri"/>
              </a:rPr>
              <a:t>de 19.5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milhões/ano;</a:t>
            </a:r>
            <a:endParaRPr sz="2200">
              <a:latin typeface="Calibri"/>
              <a:cs typeface="Calibri"/>
            </a:endParaRPr>
          </a:p>
          <a:p>
            <a:pPr marL="755650" lvl="1" indent="-285750">
              <a:lnSpc>
                <a:spcPts val="2365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contribuição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biblioteca </a:t>
            </a:r>
            <a:r>
              <a:rPr sz="2200" spc="-5" dirty="0">
                <a:latin typeface="Calibri"/>
                <a:cs typeface="Calibri"/>
              </a:rPr>
              <a:t>ao </a:t>
            </a:r>
            <a:r>
              <a:rPr sz="2200" spc="-10" dirty="0">
                <a:latin typeface="Calibri"/>
                <a:cs typeface="Calibri"/>
              </a:rPr>
              <a:t>setor </a:t>
            </a:r>
            <a:r>
              <a:rPr sz="2200" spc="-5" dirty="0">
                <a:latin typeface="Calibri"/>
                <a:cs typeface="Calibri"/>
              </a:rPr>
              <a:t>de </a:t>
            </a:r>
            <a:r>
              <a:rPr sz="2200" spc="-10" dirty="0">
                <a:latin typeface="Calibri"/>
                <a:cs typeface="Calibri"/>
              </a:rPr>
              <a:t>educação </a:t>
            </a:r>
            <a:r>
              <a:rPr sz="2200" spc="-5" dirty="0">
                <a:latin typeface="Calibri"/>
                <a:cs typeface="Calibri"/>
              </a:rPr>
              <a:t>superior </a:t>
            </a:r>
            <a:r>
              <a:rPr sz="2200" dirty="0">
                <a:latin typeface="Calibri"/>
                <a:cs typeface="Calibri"/>
              </a:rPr>
              <a:t>é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</a:t>
            </a:r>
            <a:endParaRPr sz="2200">
              <a:latin typeface="Calibri"/>
              <a:cs typeface="Calibri"/>
            </a:endParaRPr>
          </a:p>
          <a:p>
            <a:pPr marL="755650">
              <a:lnSpc>
                <a:spcPts val="2365"/>
              </a:lnSpc>
            </a:pPr>
            <a:r>
              <a:rPr sz="2200" spc="-5" dirty="0">
                <a:latin typeface="Calibri"/>
                <a:cs typeface="Calibri"/>
              </a:rPr>
              <a:t>5.4</a:t>
            </a:r>
            <a:r>
              <a:rPr sz="2200" spc="-10" dirty="0">
                <a:latin typeface="Calibri"/>
                <a:cs typeface="Calibri"/>
              </a:rPr>
              <a:t> milhões/ano;</a:t>
            </a:r>
            <a:endParaRPr sz="2200">
              <a:latin typeface="Calibri"/>
              <a:cs typeface="Calibri"/>
            </a:endParaRPr>
          </a:p>
          <a:p>
            <a:pPr marL="755650" marR="721995" indent="-285750">
              <a:lnSpc>
                <a:spcPts val="2130"/>
              </a:lnSpc>
              <a:spcBef>
                <a:spcPts val="49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200" dirty="0">
                <a:latin typeface="Calibri"/>
                <a:cs typeface="Calibri"/>
              </a:rPr>
              <a:t>O </a:t>
            </a:r>
            <a:r>
              <a:rPr sz="2200" spc="-15" dirty="0">
                <a:latin typeface="Calibri"/>
                <a:cs typeface="Calibri"/>
              </a:rPr>
              <a:t>valor </a:t>
            </a:r>
            <a:r>
              <a:rPr sz="2200" spc="-10" dirty="0">
                <a:latin typeface="Calibri"/>
                <a:cs typeface="Calibri"/>
              </a:rPr>
              <a:t>que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sociedade </a:t>
            </a:r>
            <a:r>
              <a:rPr sz="2200" spc="-10" dirty="0">
                <a:latin typeface="Calibri"/>
                <a:cs typeface="Calibri"/>
              </a:rPr>
              <a:t>atribui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existência </a:t>
            </a:r>
            <a:r>
              <a:rPr sz="2200" spc="-5" dirty="0">
                <a:latin typeface="Calibri"/>
                <a:cs typeface="Calibri"/>
              </a:rPr>
              <a:t>da </a:t>
            </a:r>
            <a:r>
              <a:rPr sz="2200" spc="-10" dirty="0">
                <a:latin typeface="Calibri"/>
                <a:cs typeface="Calibri"/>
              </a:rPr>
              <a:t>biblioteca,  </a:t>
            </a:r>
            <a:r>
              <a:rPr sz="2200" dirty="0">
                <a:latin typeface="Calibri"/>
                <a:cs typeface="Calibri"/>
              </a:rPr>
              <a:t>mesmo os </a:t>
            </a:r>
            <a:r>
              <a:rPr sz="2200" spc="-5" dirty="0">
                <a:latin typeface="Calibri"/>
                <a:cs typeface="Calibri"/>
              </a:rPr>
              <a:t>não-usuários, </a:t>
            </a:r>
            <a:r>
              <a:rPr sz="2200" dirty="0">
                <a:latin typeface="Calibri"/>
                <a:cs typeface="Calibri"/>
              </a:rPr>
              <a:t>é </a:t>
            </a:r>
            <a:r>
              <a:rPr sz="2200" spc="-5" dirty="0">
                <a:latin typeface="Calibri"/>
                <a:cs typeface="Calibri"/>
              </a:rPr>
              <a:t>de 413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milhões/ano;</a:t>
            </a:r>
            <a:endParaRPr sz="2200">
              <a:latin typeface="Calibri"/>
              <a:cs typeface="Calibri"/>
            </a:endParaRPr>
          </a:p>
          <a:p>
            <a:pPr marL="755650" indent="-285750">
              <a:lnSpc>
                <a:spcPts val="3429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200" spc="-30" dirty="0">
                <a:latin typeface="Calibri"/>
                <a:cs typeface="Calibri"/>
              </a:rPr>
              <a:t>Para </a:t>
            </a:r>
            <a:r>
              <a:rPr sz="2900" b="1" spc="-10" dirty="0">
                <a:latin typeface="Calibri"/>
                <a:cs typeface="Calibri"/>
              </a:rPr>
              <a:t>cada </a:t>
            </a:r>
            <a:r>
              <a:rPr sz="2900" b="1" dirty="0">
                <a:latin typeface="Calibri"/>
                <a:cs typeface="Calibri"/>
              </a:rPr>
              <a:t>1 </a:t>
            </a:r>
            <a:r>
              <a:rPr sz="2900" b="1" spc="-20" dirty="0">
                <a:latin typeface="Calibri"/>
                <a:cs typeface="Calibri"/>
              </a:rPr>
              <a:t>libra </a:t>
            </a:r>
            <a:r>
              <a:rPr sz="2900" b="1" spc="-15" dirty="0">
                <a:latin typeface="Calibri"/>
                <a:cs typeface="Calibri"/>
              </a:rPr>
              <a:t>investida </a:t>
            </a:r>
            <a:r>
              <a:rPr sz="2200" spc="-5" dirty="0">
                <a:latin typeface="Calibri"/>
                <a:cs typeface="Calibri"/>
              </a:rPr>
              <a:t>na </a:t>
            </a:r>
            <a:r>
              <a:rPr sz="2200" spc="-10" dirty="0">
                <a:latin typeface="Calibri"/>
                <a:cs typeface="Calibri"/>
              </a:rPr>
              <a:t>biblioteca, </a:t>
            </a:r>
            <a:r>
              <a:rPr sz="2200" dirty="0">
                <a:latin typeface="Calibri"/>
                <a:cs typeface="Calibri"/>
              </a:rPr>
              <a:t>ela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retorna</a:t>
            </a:r>
            <a:endParaRPr sz="3200">
              <a:latin typeface="Calibri"/>
              <a:cs typeface="Calibri"/>
            </a:endParaRPr>
          </a:p>
          <a:p>
            <a:pPr marL="755650">
              <a:lnSpc>
                <a:spcPts val="3454"/>
              </a:lnSpc>
            </a:pPr>
            <a:r>
              <a:rPr sz="3200" b="1" spc="-5" dirty="0">
                <a:latin typeface="Calibri"/>
                <a:cs typeface="Calibri"/>
              </a:rPr>
              <a:t>4.9 </a:t>
            </a:r>
            <a:r>
              <a:rPr sz="2200" spc="-20" dirty="0">
                <a:latin typeface="Calibri"/>
                <a:cs typeface="Calibri"/>
              </a:rPr>
              <a:t>para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sociedade.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0214" y="464312"/>
            <a:ext cx="36836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Caso</a:t>
            </a:r>
            <a:r>
              <a:rPr sz="4400" spc="-60" dirty="0"/>
              <a:t> </a:t>
            </a:r>
            <a:r>
              <a:rPr sz="4400" spc="-10" dirty="0"/>
              <a:t>Europeana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0" y="1417637"/>
            <a:ext cx="9144000" cy="5047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464312"/>
            <a:ext cx="2263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07188"/>
            <a:ext cx="8042275" cy="399986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BNDES: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95"/>
              </a:spcBef>
              <a:buFont typeface="Arial"/>
              <a:buChar char="–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R$ 103 </a:t>
            </a:r>
            <a:r>
              <a:rPr sz="2800" spc="-5" dirty="0">
                <a:latin typeface="Calibri"/>
                <a:cs typeface="Calibri"/>
              </a:rPr>
              <a:t>milhões </a:t>
            </a:r>
            <a:r>
              <a:rPr sz="2800" spc="-15" dirty="0">
                <a:latin typeface="Calibri"/>
                <a:cs typeface="Calibri"/>
              </a:rPr>
              <a:t>investidos </a:t>
            </a:r>
            <a:r>
              <a:rPr sz="2800" dirty="0">
                <a:latin typeface="Calibri"/>
                <a:cs typeface="Calibri"/>
              </a:rPr>
              <a:t>no </a:t>
            </a:r>
            <a:r>
              <a:rPr sz="2800" spc="-15" dirty="0">
                <a:latin typeface="Calibri"/>
                <a:cs typeface="Calibri"/>
              </a:rPr>
              <a:t>setor </a:t>
            </a:r>
            <a:r>
              <a:rPr sz="2800" spc="-5" dirty="0">
                <a:latin typeface="Calibri"/>
                <a:cs typeface="Calibri"/>
              </a:rPr>
              <a:t>desde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2004;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75"/>
              </a:spcBef>
              <a:buFont typeface="Arial"/>
              <a:buChar char="–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138 </a:t>
            </a:r>
            <a:r>
              <a:rPr sz="2800" spc="-15" dirty="0">
                <a:latin typeface="Calibri"/>
                <a:cs typeface="Calibri"/>
              </a:rPr>
              <a:t>projetos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apoiados;</a:t>
            </a:r>
            <a:endParaRPr sz="2800">
              <a:latin typeface="Calibri"/>
              <a:cs typeface="Calibri"/>
            </a:endParaRPr>
          </a:p>
          <a:p>
            <a:pPr marL="836294" lvl="1" indent="-367030">
              <a:lnSpc>
                <a:spcPct val="100000"/>
              </a:lnSpc>
              <a:spcBef>
                <a:spcPts val="670"/>
              </a:spcBef>
              <a:buFont typeface="Arial"/>
              <a:buChar char="–"/>
              <a:tabLst>
                <a:tab pos="836294" algn="l"/>
                <a:tab pos="836930" algn="l"/>
              </a:tabLst>
            </a:pPr>
            <a:r>
              <a:rPr sz="2800" spc="-10" dirty="0">
                <a:latin typeface="Calibri"/>
                <a:cs typeface="Calibri"/>
              </a:rPr>
              <a:t>Pesquisa 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referência:</a:t>
            </a:r>
            <a:endParaRPr sz="2800">
              <a:latin typeface="Calibri"/>
              <a:cs typeface="Calibri"/>
            </a:endParaRPr>
          </a:p>
          <a:p>
            <a:pPr marL="1155065" marR="136525" lvl="2" indent="-228600">
              <a:lnSpc>
                <a:spcPct val="100099"/>
              </a:lnSpc>
              <a:spcBef>
                <a:spcPts val="605"/>
              </a:spcBef>
              <a:buFont typeface="Arial"/>
              <a:buChar char="•"/>
              <a:tabLst>
                <a:tab pos="1155700" algn="l"/>
              </a:tabLst>
            </a:pPr>
            <a:r>
              <a:rPr sz="2400" dirty="0">
                <a:latin typeface="Calibri"/>
                <a:cs typeface="Calibri"/>
              </a:rPr>
              <a:t>O </a:t>
            </a:r>
            <a:r>
              <a:rPr sz="2400" spc="-10" dirty="0">
                <a:latin typeface="Calibri"/>
                <a:cs typeface="Calibri"/>
              </a:rPr>
              <a:t>setor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-5" dirty="0">
                <a:latin typeface="Calibri"/>
                <a:cs typeface="Calibri"/>
              </a:rPr>
              <a:t>acervos memoriais </a:t>
            </a:r>
            <a:r>
              <a:rPr sz="2400" spc="-10" dirty="0">
                <a:latin typeface="Calibri"/>
                <a:cs typeface="Calibri"/>
              </a:rPr>
              <a:t>brasileiros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os </a:t>
            </a:r>
            <a:r>
              <a:rPr sz="2400" spc="-10" dirty="0">
                <a:latin typeface="Calibri"/>
                <a:cs typeface="Calibri"/>
              </a:rPr>
              <a:t>dez </a:t>
            </a:r>
            <a:r>
              <a:rPr sz="2400" spc="-5" dirty="0">
                <a:latin typeface="Calibri"/>
                <a:cs typeface="Calibri"/>
              </a:rPr>
              <a:t>anos 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-10" dirty="0">
                <a:latin typeface="Calibri"/>
                <a:cs typeface="Calibri"/>
              </a:rPr>
              <a:t>atuação </a:t>
            </a:r>
            <a:r>
              <a:rPr sz="2400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BNDES: </a:t>
            </a:r>
            <a:r>
              <a:rPr sz="2400" spc="-5" dirty="0">
                <a:latin typeface="Calibri"/>
                <a:cs typeface="Calibri"/>
              </a:rPr>
              <a:t>uma </a:t>
            </a:r>
            <a:r>
              <a:rPr sz="2400" spc="-15" dirty="0">
                <a:latin typeface="Calibri"/>
                <a:cs typeface="Calibri"/>
              </a:rPr>
              <a:t>avaliação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partir </a:t>
            </a:r>
            <a:r>
              <a:rPr sz="2400" dirty="0">
                <a:latin typeface="Calibri"/>
                <a:cs typeface="Calibri"/>
              </a:rPr>
              <a:t>da  </a:t>
            </a:r>
            <a:r>
              <a:rPr sz="2400" spc="-10" dirty="0">
                <a:latin typeface="Calibri"/>
                <a:cs typeface="Calibri"/>
              </a:rPr>
              <a:t>metodologia </a:t>
            </a:r>
            <a:r>
              <a:rPr sz="2400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Quadro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Lógico</a:t>
            </a:r>
            <a:endParaRPr sz="2400">
              <a:latin typeface="Calibri"/>
              <a:cs typeface="Calibri"/>
            </a:endParaRPr>
          </a:p>
          <a:p>
            <a:pPr marL="1612265" marR="5080" indent="-228600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latin typeface="Arial"/>
                <a:cs typeface="Arial"/>
              </a:rPr>
              <a:t>–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20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www.bndes.gov.br/SiteBNDES/export/sites/default/bn </a:t>
            </a:r>
            <a:r>
              <a:rPr sz="20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des_pt/Galerias/Arquivos/conhecimento/revista/rev4101.pdf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0214" y="464312"/>
            <a:ext cx="36836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Caso</a:t>
            </a:r>
            <a:r>
              <a:rPr sz="4400" spc="-60" dirty="0"/>
              <a:t> </a:t>
            </a:r>
            <a:r>
              <a:rPr sz="4400" spc="-10" dirty="0"/>
              <a:t>Europeana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35874"/>
            <a:ext cx="7731759" cy="44792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marR="751840" indent="-342900">
              <a:lnSpc>
                <a:spcPts val="26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15" dirty="0">
                <a:latin typeface="Calibri"/>
                <a:cs typeface="Calibri"/>
              </a:rPr>
              <a:t>Estudo realizado </a:t>
            </a:r>
            <a:r>
              <a:rPr sz="2700" spc="-5" dirty="0">
                <a:latin typeface="Calibri"/>
                <a:cs typeface="Calibri"/>
              </a:rPr>
              <a:t>pelo </a:t>
            </a:r>
            <a:r>
              <a:rPr sz="2700" spc="-20" dirty="0">
                <a:latin typeface="Calibri"/>
                <a:cs typeface="Calibri"/>
              </a:rPr>
              <a:t>SEO </a:t>
            </a:r>
            <a:r>
              <a:rPr sz="2700" spc="-10" dirty="0">
                <a:latin typeface="Calibri"/>
                <a:cs typeface="Calibri"/>
              </a:rPr>
              <a:t>Economic </a:t>
            </a:r>
            <a:r>
              <a:rPr sz="2700" spc="-20" dirty="0">
                <a:latin typeface="Calibri"/>
                <a:cs typeface="Calibri"/>
              </a:rPr>
              <a:t>Reserch </a:t>
            </a:r>
            <a:r>
              <a:rPr sz="2700" spc="-10" dirty="0">
                <a:latin typeface="Calibri"/>
                <a:cs typeface="Calibri"/>
              </a:rPr>
              <a:t>de  </a:t>
            </a:r>
            <a:r>
              <a:rPr sz="2700" spc="-15" dirty="0">
                <a:latin typeface="Calibri"/>
                <a:cs typeface="Calibri"/>
              </a:rPr>
              <a:t>Amsterdam </a:t>
            </a:r>
            <a:r>
              <a:rPr sz="2700" spc="-5" dirty="0">
                <a:latin typeface="Calibri"/>
                <a:cs typeface="Calibri"/>
              </a:rPr>
              <a:t>em</a:t>
            </a:r>
            <a:r>
              <a:rPr sz="2700" spc="2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09/2013:</a:t>
            </a:r>
            <a:endParaRPr sz="2700">
              <a:latin typeface="Calibri"/>
              <a:cs typeface="Calibri"/>
            </a:endParaRPr>
          </a:p>
          <a:p>
            <a:pPr marL="1155065" marR="5080" lvl="1" indent="-228600">
              <a:lnSpc>
                <a:spcPts val="1930"/>
              </a:lnSpc>
              <a:spcBef>
                <a:spcPts val="50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20" dirty="0">
                <a:latin typeface="Calibri"/>
                <a:cs typeface="Calibri"/>
              </a:rPr>
              <a:t>“The </a:t>
            </a:r>
            <a:r>
              <a:rPr sz="2000" spc="-10" dirty="0">
                <a:latin typeface="Calibri"/>
                <a:cs typeface="Calibri"/>
              </a:rPr>
              <a:t>value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Europeana: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welfare effects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better </a:t>
            </a:r>
            <a:r>
              <a:rPr sz="2000" dirty="0">
                <a:latin typeface="Calibri"/>
                <a:cs typeface="Calibri"/>
              </a:rPr>
              <a:t>access </a:t>
            </a:r>
            <a:r>
              <a:rPr sz="2000" spc="-10" dirty="0">
                <a:latin typeface="Calibri"/>
                <a:cs typeface="Calibri"/>
              </a:rPr>
              <a:t>to  </a:t>
            </a:r>
            <a:r>
              <a:rPr sz="2000" spc="-5" dirty="0">
                <a:latin typeface="Calibri"/>
                <a:cs typeface="Calibri"/>
              </a:rPr>
              <a:t>digital </a:t>
            </a:r>
            <a:r>
              <a:rPr sz="2000" spc="-10" dirty="0">
                <a:latin typeface="Calibri"/>
                <a:cs typeface="Calibri"/>
              </a:rPr>
              <a:t>cultural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heritage”</a:t>
            </a:r>
            <a:endParaRPr sz="2000">
              <a:latin typeface="Calibri"/>
              <a:cs typeface="Calibri"/>
            </a:endParaRPr>
          </a:p>
          <a:p>
            <a:pPr marL="1155700" lvl="1" indent="-228600">
              <a:lnSpc>
                <a:spcPts val="2300"/>
              </a:lnSpc>
              <a:spcBef>
                <a:spcPts val="2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5" dirty="0">
                <a:latin typeface="Calibri"/>
                <a:cs typeface="Calibri"/>
              </a:rPr>
              <a:t>Link:</a:t>
            </a:r>
            <a:r>
              <a:rPr sz="2000" spc="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 invalidUrl="http://pro.europeana.eu/files/Europeana_Professional/Publications/Europeana Strategy 2020-"/>
              </a:rPr>
              <a:t>http://pro.europeana.eu/files/Europeana_Professional/Publications/Europeana%20Strategy%202020-</a:t>
            </a:r>
            <a:endParaRPr sz="1000">
              <a:latin typeface="Calibri"/>
              <a:cs typeface="Calibri"/>
            </a:endParaRPr>
          </a:p>
          <a:p>
            <a:pPr marL="1155065">
              <a:lnSpc>
                <a:spcPts val="1065"/>
              </a:lnSpc>
            </a:pP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%20Value%20assessment%20SEO.pdf</a:t>
            </a:r>
            <a:endParaRPr sz="1000">
              <a:latin typeface="Calibri"/>
              <a:cs typeface="Calibri"/>
            </a:endParaRPr>
          </a:p>
          <a:p>
            <a:pPr marL="755650" indent="-285750">
              <a:lnSpc>
                <a:spcPts val="3204"/>
              </a:lnSpc>
              <a:buFont typeface="Arial"/>
              <a:buChar char="–"/>
              <a:tabLst>
                <a:tab pos="755650" algn="l"/>
              </a:tabLst>
            </a:pPr>
            <a:r>
              <a:rPr sz="2700" spc="-15" dirty="0">
                <a:latin typeface="Calibri"/>
                <a:cs typeface="Calibri"/>
              </a:rPr>
              <a:t>Resultados </a:t>
            </a:r>
            <a:r>
              <a:rPr sz="2700" spc="-5" dirty="0">
                <a:latin typeface="Calibri"/>
                <a:cs typeface="Calibri"/>
              </a:rPr>
              <a:t>de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destaque:</a:t>
            </a:r>
            <a:endParaRPr sz="2700">
              <a:latin typeface="Calibri"/>
              <a:cs typeface="Calibri"/>
            </a:endParaRPr>
          </a:p>
          <a:p>
            <a:pPr marL="1155700" lvl="1" indent="-2286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Calibri"/>
                <a:cs typeface="Calibri"/>
              </a:rPr>
              <a:t>Os </a:t>
            </a:r>
            <a:r>
              <a:rPr sz="2000" spc="-5" dirty="0">
                <a:latin typeface="Calibri"/>
                <a:cs typeface="Calibri"/>
              </a:rPr>
              <a:t>usuários da </a:t>
            </a:r>
            <a:r>
              <a:rPr sz="2000" spc="-10" dirty="0">
                <a:latin typeface="Calibri"/>
                <a:cs typeface="Calibri"/>
              </a:rPr>
              <a:t>Europeana </a:t>
            </a:r>
            <a:r>
              <a:rPr sz="2000" dirty="0">
                <a:latin typeface="Calibri"/>
                <a:cs typeface="Calibri"/>
              </a:rPr>
              <a:t>são </a:t>
            </a:r>
            <a:r>
              <a:rPr sz="2000" spc="-5" dirty="0">
                <a:latin typeface="Calibri"/>
                <a:cs typeface="Calibri"/>
              </a:rPr>
              <a:t>divididos 05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grupos:</a:t>
            </a:r>
            <a:endParaRPr sz="2000">
              <a:latin typeface="Calibri"/>
              <a:cs typeface="Calibri"/>
            </a:endParaRPr>
          </a:p>
          <a:p>
            <a:pPr marL="1612265" marR="154940" lvl="2" indent="-228600">
              <a:lnSpc>
                <a:spcPts val="1630"/>
              </a:lnSpc>
              <a:spcBef>
                <a:spcPts val="395"/>
              </a:spcBef>
              <a:buFont typeface="Arial"/>
              <a:buChar char="–"/>
              <a:tabLst>
                <a:tab pos="1612900" algn="l"/>
              </a:tabLst>
            </a:pPr>
            <a:r>
              <a:rPr sz="1700" spc="-5" dirty="0">
                <a:latin typeface="Calibri"/>
                <a:cs typeface="Calibri"/>
              </a:rPr>
              <a:t>Galerias, </a:t>
            </a:r>
            <a:r>
              <a:rPr sz="1700" spc="-10" dirty="0">
                <a:latin typeface="Calibri"/>
                <a:cs typeface="Calibri"/>
              </a:rPr>
              <a:t>bibliotecas, </a:t>
            </a:r>
            <a:r>
              <a:rPr sz="1700" spc="-15" dirty="0">
                <a:latin typeface="Calibri"/>
                <a:cs typeface="Calibri"/>
              </a:rPr>
              <a:t>arquivos </a:t>
            </a:r>
            <a:r>
              <a:rPr sz="1700" dirty="0">
                <a:latin typeface="Calibri"/>
                <a:cs typeface="Calibri"/>
              </a:rPr>
              <a:t>e </a:t>
            </a:r>
            <a:r>
              <a:rPr sz="1700" spc="-5" dirty="0">
                <a:latin typeface="Calibri"/>
                <a:cs typeface="Calibri"/>
              </a:rPr>
              <a:t>museus </a:t>
            </a:r>
            <a:r>
              <a:rPr sz="1700" spc="-10" dirty="0">
                <a:latin typeface="Calibri"/>
                <a:cs typeface="Calibri"/>
              </a:rPr>
              <a:t>que </a:t>
            </a:r>
            <a:r>
              <a:rPr sz="1700" spc="-5" dirty="0">
                <a:latin typeface="Calibri"/>
                <a:cs typeface="Calibri"/>
              </a:rPr>
              <a:t>usam </a:t>
            </a:r>
            <a:r>
              <a:rPr sz="1700" dirty="0">
                <a:latin typeface="Calibri"/>
                <a:cs typeface="Calibri"/>
              </a:rPr>
              <a:t>a </a:t>
            </a:r>
            <a:r>
              <a:rPr sz="1700" spc="-10" dirty="0">
                <a:latin typeface="Calibri"/>
                <a:cs typeface="Calibri"/>
              </a:rPr>
              <a:t>infraestrutura </a:t>
            </a:r>
            <a:r>
              <a:rPr sz="1700" dirty="0">
                <a:latin typeface="Calibri"/>
                <a:cs typeface="Calibri"/>
              </a:rPr>
              <a:t>e  </a:t>
            </a:r>
            <a:r>
              <a:rPr sz="1700" spc="-5" dirty="0">
                <a:latin typeface="Calibri"/>
                <a:cs typeface="Calibri"/>
              </a:rPr>
              <a:t>serviços da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Europeana;</a:t>
            </a:r>
            <a:endParaRPr sz="1700">
              <a:latin typeface="Calibri"/>
              <a:cs typeface="Calibri"/>
            </a:endParaRPr>
          </a:p>
          <a:p>
            <a:pPr marL="1612900" lvl="2" indent="-229235">
              <a:lnSpc>
                <a:spcPts val="2035"/>
              </a:lnSpc>
              <a:spcBef>
                <a:spcPts val="10"/>
              </a:spcBef>
              <a:buFont typeface="Arial"/>
              <a:buChar char="–"/>
              <a:tabLst>
                <a:tab pos="1612900" algn="l"/>
              </a:tabLst>
            </a:pPr>
            <a:r>
              <a:rPr sz="1700" spc="-10" dirty="0">
                <a:latin typeface="Calibri"/>
                <a:cs typeface="Calibri"/>
              </a:rPr>
              <a:t>Público </a:t>
            </a:r>
            <a:r>
              <a:rPr sz="1700" spc="-15" dirty="0">
                <a:latin typeface="Calibri"/>
                <a:cs typeface="Calibri"/>
              </a:rPr>
              <a:t>geral </a:t>
            </a:r>
            <a:r>
              <a:rPr sz="1700" spc="-10" dirty="0">
                <a:latin typeface="Calibri"/>
                <a:cs typeface="Calibri"/>
              </a:rPr>
              <a:t>interessado </a:t>
            </a:r>
            <a:r>
              <a:rPr sz="1700" dirty="0">
                <a:latin typeface="Calibri"/>
                <a:cs typeface="Calibri"/>
              </a:rPr>
              <a:t>em </a:t>
            </a:r>
            <a:r>
              <a:rPr sz="1700" spc="-10" dirty="0">
                <a:latin typeface="Calibri"/>
                <a:cs typeface="Calibri"/>
              </a:rPr>
              <a:t>arte, cultura </a:t>
            </a:r>
            <a:r>
              <a:rPr sz="1700" dirty="0">
                <a:latin typeface="Calibri"/>
                <a:cs typeface="Calibri"/>
              </a:rPr>
              <a:t>e</a:t>
            </a:r>
            <a:r>
              <a:rPr sz="1700" spc="7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memória;</a:t>
            </a:r>
            <a:endParaRPr sz="1700">
              <a:latin typeface="Calibri"/>
              <a:cs typeface="Calibri"/>
            </a:endParaRPr>
          </a:p>
          <a:p>
            <a:pPr marL="1612900" lvl="2" indent="-229235">
              <a:lnSpc>
                <a:spcPts val="2035"/>
              </a:lnSpc>
              <a:buFont typeface="Arial"/>
              <a:buChar char="–"/>
              <a:tabLst>
                <a:tab pos="1612900" algn="l"/>
              </a:tabLst>
            </a:pPr>
            <a:r>
              <a:rPr sz="1700" spc="-25" dirty="0">
                <a:latin typeface="Calibri"/>
                <a:cs typeface="Calibri"/>
              </a:rPr>
              <a:t>Turistas </a:t>
            </a:r>
            <a:r>
              <a:rPr sz="1700" spc="-10" dirty="0">
                <a:latin typeface="Calibri"/>
                <a:cs typeface="Calibri"/>
              </a:rPr>
              <a:t>que </a:t>
            </a:r>
            <a:r>
              <a:rPr sz="1700" spc="-5" dirty="0">
                <a:latin typeface="Calibri"/>
                <a:cs typeface="Calibri"/>
              </a:rPr>
              <a:t>usam sites, </a:t>
            </a:r>
            <a:r>
              <a:rPr sz="1700" spc="-10" dirty="0">
                <a:latin typeface="Calibri"/>
                <a:cs typeface="Calibri"/>
              </a:rPr>
              <a:t>apps </a:t>
            </a:r>
            <a:r>
              <a:rPr sz="1700" dirty="0">
                <a:latin typeface="Calibri"/>
                <a:cs typeface="Calibri"/>
              </a:rPr>
              <a:t>e </a:t>
            </a:r>
            <a:r>
              <a:rPr sz="1700" spc="-5" dirty="0">
                <a:latin typeface="Calibri"/>
                <a:cs typeface="Calibri"/>
              </a:rPr>
              <a:t>guias criados pela</a:t>
            </a:r>
            <a:r>
              <a:rPr sz="1700" spc="6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Europeana;</a:t>
            </a:r>
            <a:endParaRPr sz="1700">
              <a:latin typeface="Calibri"/>
              <a:cs typeface="Calibri"/>
            </a:endParaRPr>
          </a:p>
          <a:p>
            <a:pPr marL="1612265" marR="53340" lvl="2" indent="-228600">
              <a:lnSpc>
                <a:spcPts val="1630"/>
              </a:lnSpc>
              <a:spcBef>
                <a:spcPts val="425"/>
              </a:spcBef>
              <a:buFont typeface="Arial"/>
              <a:buChar char="–"/>
              <a:tabLst>
                <a:tab pos="1612900" algn="l"/>
              </a:tabLst>
            </a:pPr>
            <a:r>
              <a:rPr sz="1700" spc="-10" dirty="0">
                <a:latin typeface="Calibri"/>
                <a:cs typeface="Calibri"/>
              </a:rPr>
              <a:t>Indústria criativa: editoras, jornalistas, designers, desenvolvedores de  </a:t>
            </a:r>
            <a:r>
              <a:rPr sz="1700" spc="-5" dirty="0">
                <a:latin typeface="Calibri"/>
                <a:cs typeface="Calibri"/>
              </a:rPr>
              <a:t>jogos;</a:t>
            </a:r>
            <a:endParaRPr sz="1700">
              <a:latin typeface="Calibri"/>
              <a:cs typeface="Calibri"/>
            </a:endParaRPr>
          </a:p>
          <a:p>
            <a:pPr marL="1612900" lvl="2" indent="-229235">
              <a:lnSpc>
                <a:spcPts val="2035"/>
              </a:lnSpc>
              <a:spcBef>
                <a:spcPts val="10"/>
              </a:spcBef>
              <a:buFont typeface="Arial"/>
              <a:buChar char="–"/>
              <a:tabLst>
                <a:tab pos="1612900" algn="l"/>
              </a:tabLst>
            </a:pPr>
            <a:r>
              <a:rPr sz="1700" spc="-5" dirty="0">
                <a:latin typeface="Calibri"/>
                <a:cs typeface="Calibri"/>
              </a:rPr>
              <a:t>Instituições educacionais.</a:t>
            </a:r>
            <a:endParaRPr sz="1700">
              <a:latin typeface="Calibri"/>
              <a:cs typeface="Calibri"/>
            </a:endParaRPr>
          </a:p>
          <a:p>
            <a:pPr marL="1155700" lvl="1" indent="-228600">
              <a:lnSpc>
                <a:spcPts val="2395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20" dirty="0">
                <a:latin typeface="Calibri"/>
                <a:cs typeface="Calibri"/>
              </a:rPr>
              <a:t>Vejamos </a:t>
            </a:r>
            <a:r>
              <a:rPr sz="2000" dirty="0">
                <a:latin typeface="Calibri"/>
                <a:cs typeface="Calibri"/>
              </a:rPr>
              <a:t>o </a:t>
            </a:r>
            <a:r>
              <a:rPr sz="2000" spc="-5" dirty="0">
                <a:latin typeface="Calibri"/>
                <a:cs typeface="Calibri"/>
              </a:rPr>
              <a:t>cenário de </a:t>
            </a:r>
            <a:r>
              <a:rPr sz="2000" spc="-10" dirty="0">
                <a:latin typeface="Calibri"/>
                <a:cs typeface="Calibri"/>
              </a:rPr>
              <a:t>avaliação </a:t>
            </a:r>
            <a:r>
              <a:rPr sz="2000" spc="-5" dirty="0">
                <a:latin typeface="Calibri"/>
                <a:cs typeface="Calibri"/>
              </a:rPr>
              <a:t>econômica da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Europeana….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0214" y="464312"/>
            <a:ext cx="36836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Caso</a:t>
            </a:r>
            <a:r>
              <a:rPr sz="4400" spc="-60" dirty="0"/>
              <a:t> </a:t>
            </a:r>
            <a:r>
              <a:rPr sz="4400" spc="-10" dirty="0"/>
              <a:t>Europeana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432628" y="1756685"/>
            <a:ext cx="8077402" cy="4031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6556" y="464312"/>
            <a:ext cx="7505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(</a:t>
            </a:r>
            <a:r>
              <a:rPr sz="4400" spc="-5" dirty="0"/>
              <a:t>…)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61274"/>
            <a:ext cx="8068309" cy="432054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55600" marR="5080" indent="-342900">
              <a:lnSpc>
                <a:spcPct val="90300"/>
              </a:lnSpc>
              <a:spcBef>
                <a:spcPts val="4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Esses </a:t>
            </a:r>
            <a:r>
              <a:rPr sz="3000" spc="-10" dirty="0">
                <a:latin typeface="Calibri"/>
                <a:cs typeface="Calibri"/>
              </a:rPr>
              <a:t>estudos </a:t>
            </a:r>
            <a:r>
              <a:rPr sz="3000" spc="-15" dirty="0">
                <a:latin typeface="Calibri"/>
                <a:cs typeface="Calibri"/>
              </a:rPr>
              <a:t>deixam </a:t>
            </a:r>
            <a:r>
              <a:rPr sz="3000" spc="-20" dirty="0">
                <a:latin typeface="Calibri"/>
                <a:cs typeface="Calibri"/>
              </a:rPr>
              <a:t>bastante </a:t>
            </a:r>
            <a:r>
              <a:rPr sz="3000" spc="-15" dirty="0">
                <a:latin typeface="Calibri"/>
                <a:cs typeface="Calibri"/>
              </a:rPr>
              <a:t>claro </a:t>
            </a:r>
            <a:r>
              <a:rPr sz="3000" dirty="0">
                <a:latin typeface="Calibri"/>
                <a:cs typeface="Calibri"/>
              </a:rPr>
              <a:t>o </a:t>
            </a:r>
            <a:r>
              <a:rPr sz="3000" spc="-10" dirty="0">
                <a:latin typeface="Calibri"/>
                <a:cs typeface="Calibri"/>
              </a:rPr>
              <a:t>valor  econômico </a:t>
            </a:r>
            <a:r>
              <a:rPr sz="3000" dirty="0">
                <a:latin typeface="Calibri"/>
                <a:cs typeface="Calibri"/>
              </a:rPr>
              <a:t>e </a:t>
            </a:r>
            <a:r>
              <a:rPr sz="3000" spc="-10" dirty="0">
                <a:latin typeface="Calibri"/>
                <a:cs typeface="Calibri"/>
              </a:rPr>
              <a:t>derivados </a:t>
            </a:r>
            <a:r>
              <a:rPr sz="3000" spc="-5" dirty="0">
                <a:latin typeface="Calibri"/>
                <a:cs typeface="Calibri"/>
              </a:rPr>
              <a:t>que </a:t>
            </a:r>
            <a:r>
              <a:rPr sz="3000" spc="-15" dirty="0">
                <a:latin typeface="Calibri"/>
                <a:cs typeface="Calibri"/>
              </a:rPr>
              <a:t>iniciativas </a:t>
            </a:r>
            <a:r>
              <a:rPr sz="3000" spc="-10" dirty="0">
                <a:latin typeface="Calibri"/>
                <a:cs typeface="Calibri"/>
              </a:rPr>
              <a:t>como </a:t>
            </a:r>
            <a:r>
              <a:rPr sz="3000" spc="-5" dirty="0">
                <a:latin typeface="Calibri"/>
                <a:cs typeface="Calibri"/>
              </a:rPr>
              <a:t>essas  </a:t>
            </a:r>
            <a:r>
              <a:rPr sz="3000" spc="-15" dirty="0">
                <a:latin typeface="Calibri"/>
                <a:cs typeface="Calibri"/>
              </a:rPr>
              <a:t>agregam </a:t>
            </a:r>
            <a:r>
              <a:rPr sz="3000" dirty="0">
                <a:latin typeface="Calibri"/>
                <a:cs typeface="Calibri"/>
              </a:rPr>
              <a:t>às </a:t>
            </a:r>
            <a:r>
              <a:rPr sz="3000" spc="-5" dirty="0">
                <a:latin typeface="Calibri"/>
                <a:cs typeface="Calibri"/>
              </a:rPr>
              <a:t>suas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sociedades;</a:t>
            </a:r>
            <a:endParaRPr sz="3000">
              <a:latin typeface="Calibri"/>
              <a:cs typeface="Calibri"/>
            </a:endParaRPr>
          </a:p>
          <a:p>
            <a:pPr marL="755650" marR="441959" lvl="1" indent="-285750">
              <a:lnSpc>
                <a:spcPct val="90000"/>
              </a:lnSpc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sz="2600" dirty="0">
                <a:latin typeface="Calibri"/>
                <a:cs typeface="Calibri"/>
              </a:rPr>
              <a:t>A </a:t>
            </a:r>
            <a:r>
              <a:rPr sz="2600" spc="-10" dirty="0">
                <a:latin typeface="Calibri"/>
                <a:cs typeface="Calibri"/>
              </a:rPr>
              <a:t>construção </a:t>
            </a:r>
            <a:r>
              <a:rPr sz="2600" dirty="0">
                <a:latin typeface="Calibri"/>
                <a:cs typeface="Calibri"/>
              </a:rPr>
              <a:t>e </a:t>
            </a:r>
            <a:r>
              <a:rPr sz="2600" spc="-15" dirty="0">
                <a:latin typeface="Calibri"/>
                <a:cs typeface="Calibri"/>
              </a:rPr>
              <a:t>integração </a:t>
            </a:r>
            <a:r>
              <a:rPr sz="2600" spc="-5" dirty="0">
                <a:latin typeface="Calibri"/>
                <a:cs typeface="Calibri"/>
              </a:rPr>
              <a:t>de bases de dados, </a:t>
            </a:r>
            <a:r>
              <a:rPr sz="2600" dirty="0">
                <a:latin typeface="Calibri"/>
                <a:cs typeface="Calibri"/>
              </a:rPr>
              <a:t>a  </a:t>
            </a:r>
            <a:r>
              <a:rPr sz="2600" spc="-10" dirty="0">
                <a:latin typeface="Calibri"/>
                <a:cs typeface="Calibri"/>
              </a:rPr>
              <a:t>produção </a:t>
            </a:r>
            <a:r>
              <a:rPr sz="2600" spc="-5" dirty="0">
                <a:latin typeface="Calibri"/>
                <a:cs typeface="Calibri"/>
              </a:rPr>
              <a:t>de </a:t>
            </a:r>
            <a:r>
              <a:rPr sz="2600" spc="-10" dirty="0">
                <a:latin typeface="Calibri"/>
                <a:cs typeface="Calibri"/>
              </a:rPr>
              <a:t>novos </a:t>
            </a:r>
            <a:r>
              <a:rPr sz="2600" spc="-5" dirty="0">
                <a:latin typeface="Calibri"/>
                <a:cs typeface="Calibri"/>
              </a:rPr>
              <a:t>serviços </a:t>
            </a:r>
            <a:r>
              <a:rPr sz="2600" spc="-15" dirty="0">
                <a:latin typeface="Calibri"/>
                <a:cs typeface="Calibri"/>
              </a:rPr>
              <a:t>gerados </a:t>
            </a:r>
            <a:r>
              <a:rPr sz="2600" dirty="0">
                <a:latin typeface="Calibri"/>
                <a:cs typeface="Calibri"/>
              </a:rPr>
              <a:t>a partir </a:t>
            </a:r>
            <a:r>
              <a:rPr sz="2600" spc="-10" dirty="0">
                <a:latin typeface="Calibri"/>
                <a:cs typeface="Calibri"/>
              </a:rPr>
              <a:t>dessa  </a:t>
            </a:r>
            <a:r>
              <a:rPr sz="2600" spc="-20" dirty="0">
                <a:latin typeface="Calibri"/>
                <a:cs typeface="Calibri"/>
              </a:rPr>
              <a:t>integração,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5" dirty="0">
                <a:latin typeface="Calibri"/>
                <a:cs typeface="Calibri"/>
              </a:rPr>
              <a:t>capacidade de </a:t>
            </a:r>
            <a:r>
              <a:rPr sz="2600" spc="-15" dirty="0">
                <a:latin typeface="Calibri"/>
                <a:cs typeface="Calibri"/>
              </a:rPr>
              <a:t>inovação, entre </a:t>
            </a:r>
            <a:r>
              <a:rPr sz="2600" spc="-10" dirty="0">
                <a:latin typeface="Calibri"/>
                <a:cs typeface="Calibri"/>
              </a:rPr>
              <a:t>outros  </a:t>
            </a:r>
            <a:r>
              <a:rPr sz="2600" spc="-20" dirty="0">
                <a:latin typeface="Calibri"/>
                <a:cs typeface="Calibri"/>
              </a:rPr>
              <a:t>fatores, </a:t>
            </a:r>
            <a:r>
              <a:rPr sz="2600" spc="-5" dirty="0">
                <a:latin typeface="Calibri"/>
                <a:cs typeface="Calibri"/>
              </a:rPr>
              <a:t>são </a:t>
            </a:r>
            <a:r>
              <a:rPr sz="2600" spc="-10" dirty="0">
                <a:latin typeface="Calibri"/>
                <a:cs typeface="Calibri"/>
              </a:rPr>
              <a:t>elementos </a:t>
            </a:r>
            <a:r>
              <a:rPr sz="2600" spc="-15" dirty="0">
                <a:latin typeface="Calibri"/>
                <a:cs typeface="Calibri"/>
              </a:rPr>
              <a:t>estratégicos </a:t>
            </a:r>
            <a:r>
              <a:rPr sz="2600" spc="-5" dirty="0">
                <a:latin typeface="Calibri"/>
                <a:cs typeface="Calibri"/>
              </a:rPr>
              <a:t>de uma política  </a:t>
            </a:r>
            <a:r>
              <a:rPr sz="2600" spc="-10" dirty="0">
                <a:latin typeface="Calibri"/>
                <a:cs typeface="Calibri"/>
              </a:rPr>
              <a:t>cultural </a:t>
            </a:r>
            <a:r>
              <a:rPr sz="2600" spc="-15" dirty="0">
                <a:latin typeface="Calibri"/>
                <a:cs typeface="Calibri"/>
              </a:rPr>
              <a:t>para </a:t>
            </a:r>
            <a:r>
              <a:rPr sz="2600" dirty="0">
                <a:latin typeface="Calibri"/>
                <a:cs typeface="Calibri"/>
              </a:rPr>
              <a:t>os </a:t>
            </a:r>
            <a:r>
              <a:rPr sz="2600" spc="-5" dirty="0">
                <a:latin typeface="Calibri"/>
                <a:cs typeface="Calibri"/>
              </a:rPr>
              <a:t>acervos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digitais!</a:t>
            </a:r>
            <a:endParaRPr sz="2600">
              <a:latin typeface="Calibri"/>
              <a:cs typeface="Calibri"/>
            </a:endParaRPr>
          </a:p>
          <a:p>
            <a:pPr marL="755650" marR="173990" lvl="1" indent="-285750">
              <a:lnSpc>
                <a:spcPts val="2800"/>
              </a:lnSpc>
              <a:spcBef>
                <a:spcPts val="675"/>
              </a:spcBef>
              <a:buFont typeface="Arial"/>
              <a:buChar char="–"/>
              <a:tabLst>
                <a:tab pos="755650" algn="l"/>
              </a:tabLst>
            </a:pPr>
            <a:r>
              <a:rPr sz="2600" dirty="0">
                <a:latin typeface="Calibri"/>
                <a:cs typeface="Calibri"/>
              </a:rPr>
              <a:t>Não </a:t>
            </a:r>
            <a:r>
              <a:rPr sz="2600" spc="-5" dirty="0">
                <a:latin typeface="Calibri"/>
                <a:cs typeface="Calibri"/>
              </a:rPr>
              <a:t>atuar em </a:t>
            </a:r>
            <a:r>
              <a:rPr sz="2600" spc="-10" dirty="0">
                <a:latin typeface="Calibri"/>
                <a:cs typeface="Calibri"/>
              </a:rPr>
              <a:t>busca dessa </a:t>
            </a:r>
            <a:r>
              <a:rPr sz="2600" spc="-15" dirty="0">
                <a:latin typeface="Calibri"/>
                <a:cs typeface="Calibri"/>
              </a:rPr>
              <a:t>integração </a:t>
            </a:r>
            <a:r>
              <a:rPr sz="2600" dirty="0">
                <a:latin typeface="Calibri"/>
                <a:cs typeface="Calibri"/>
              </a:rPr>
              <a:t>é </a:t>
            </a:r>
            <a:r>
              <a:rPr sz="2600" spc="-10" dirty="0">
                <a:latin typeface="Calibri"/>
                <a:cs typeface="Calibri"/>
              </a:rPr>
              <a:t>desperdiçar </a:t>
            </a:r>
            <a:r>
              <a:rPr sz="2600" dirty="0">
                <a:latin typeface="Calibri"/>
                <a:cs typeface="Calibri"/>
              </a:rPr>
              <a:t>o  </a:t>
            </a:r>
            <a:r>
              <a:rPr sz="2600" spc="-5" dirty="0">
                <a:latin typeface="Calibri"/>
                <a:cs typeface="Calibri"/>
              </a:rPr>
              <a:t>potencial de </a:t>
            </a:r>
            <a:r>
              <a:rPr sz="2600" spc="-15" dirty="0">
                <a:latin typeface="Calibri"/>
                <a:cs typeface="Calibri"/>
              </a:rPr>
              <a:t>geração </a:t>
            </a:r>
            <a:r>
              <a:rPr sz="2600" spc="-5" dirty="0">
                <a:latin typeface="Calibri"/>
                <a:cs typeface="Calibri"/>
              </a:rPr>
              <a:t>de </a:t>
            </a:r>
            <a:r>
              <a:rPr sz="2600" spc="-10" dirty="0">
                <a:latin typeface="Calibri"/>
                <a:cs typeface="Calibri"/>
              </a:rPr>
              <a:t>valor </a:t>
            </a:r>
            <a:r>
              <a:rPr sz="2600" spc="-15" dirty="0">
                <a:latin typeface="Calibri"/>
                <a:cs typeface="Calibri"/>
              </a:rPr>
              <a:t>para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5" dirty="0">
                <a:latin typeface="Calibri"/>
                <a:cs typeface="Calibri"/>
              </a:rPr>
              <a:t>sociedade  </a:t>
            </a:r>
            <a:r>
              <a:rPr sz="2600" spc="-15" dirty="0">
                <a:latin typeface="Calibri"/>
                <a:cs typeface="Calibri"/>
              </a:rPr>
              <a:t>brasileira.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5043" rIns="0" bIns="0" rtlCol="0">
            <a:spAutoFit/>
          </a:bodyPr>
          <a:lstStyle/>
          <a:p>
            <a:pPr marL="2860675" marR="5080" indent="-1587500">
              <a:lnSpc>
                <a:spcPct val="100000"/>
              </a:lnSpc>
              <a:spcBef>
                <a:spcPts val="100"/>
              </a:spcBef>
            </a:pPr>
            <a:r>
              <a:rPr dirty="0"/>
              <a:t>Como </a:t>
            </a:r>
            <a:r>
              <a:rPr spc="-40" dirty="0"/>
              <a:t>fazer </a:t>
            </a:r>
            <a:r>
              <a:rPr spc="-5" dirty="0"/>
              <a:t>isso: uma </a:t>
            </a:r>
            <a:r>
              <a:rPr spc="-10" dirty="0"/>
              <a:t>política  </a:t>
            </a:r>
            <a:r>
              <a:rPr spc="-15" dirty="0"/>
              <a:t>informacional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18920"/>
            <a:ext cx="8024495" cy="4180204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55600" marR="716915" indent="-342900">
              <a:lnSpc>
                <a:spcPct val="80800"/>
              </a:lnSpc>
              <a:spcBef>
                <a:spcPts val="8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Precisamos </a:t>
            </a:r>
            <a:r>
              <a:rPr sz="2700" spc="-5" dirty="0">
                <a:latin typeface="Calibri"/>
                <a:cs typeface="Calibri"/>
              </a:rPr>
              <a:t>da </a:t>
            </a:r>
            <a:r>
              <a:rPr sz="2700" spc="-15" dirty="0">
                <a:latin typeface="Calibri"/>
                <a:cs typeface="Calibri"/>
              </a:rPr>
              <a:t>construção </a:t>
            </a:r>
            <a:r>
              <a:rPr sz="2700" spc="-5" dirty="0">
                <a:latin typeface="Calibri"/>
                <a:cs typeface="Calibri"/>
              </a:rPr>
              <a:t>de uma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política  </a:t>
            </a:r>
            <a:r>
              <a:rPr sz="3200" b="1" spc="-10" dirty="0">
                <a:solidFill>
                  <a:srgbClr val="FF0000"/>
                </a:solidFill>
                <a:latin typeface="Calibri"/>
                <a:cs typeface="Calibri"/>
              </a:rPr>
              <a:t>informacional </a:t>
            </a: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específica </a:t>
            </a:r>
            <a:r>
              <a:rPr sz="2700" spc="-25" dirty="0">
                <a:latin typeface="Calibri"/>
                <a:cs typeface="Calibri"/>
              </a:rPr>
              <a:t>para </a:t>
            </a:r>
            <a:r>
              <a:rPr sz="2700" spc="-20" dirty="0">
                <a:latin typeface="Calibri"/>
                <a:cs typeface="Calibri"/>
              </a:rPr>
              <a:t>área </a:t>
            </a:r>
            <a:r>
              <a:rPr sz="2700" spc="-5" dirty="0">
                <a:latin typeface="Calibri"/>
                <a:cs typeface="Calibri"/>
              </a:rPr>
              <a:t>da </a:t>
            </a:r>
            <a:r>
              <a:rPr sz="2700" spc="-15" dirty="0">
                <a:latin typeface="Calibri"/>
                <a:cs typeface="Calibri"/>
              </a:rPr>
              <a:t>cultura  </a:t>
            </a:r>
            <a:r>
              <a:rPr sz="2700" spc="-10" dirty="0">
                <a:latin typeface="Calibri"/>
                <a:cs typeface="Calibri"/>
              </a:rPr>
              <a:t>relacionada </a:t>
            </a:r>
            <a:r>
              <a:rPr sz="2700" dirty="0">
                <a:latin typeface="Calibri"/>
                <a:cs typeface="Calibri"/>
              </a:rPr>
              <a:t>a </a:t>
            </a:r>
            <a:r>
              <a:rPr sz="2700" spc="-20" dirty="0">
                <a:latin typeface="Calibri"/>
                <a:cs typeface="Calibri"/>
              </a:rPr>
              <a:t>questão </a:t>
            </a:r>
            <a:r>
              <a:rPr sz="2700" spc="-5" dirty="0">
                <a:latin typeface="Calibri"/>
                <a:cs typeface="Calibri"/>
              </a:rPr>
              <a:t>dos acervos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digitais;</a:t>
            </a:r>
            <a:endParaRPr sz="2700">
              <a:latin typeface="Calibri"/>
              <a:cs typeface="Calibri"/>
            </a:endParaRPr>
          </a:p>
          <a:p>
            <a:pPr marL="355600" marR="197485" indent="-342900">
              <a:lnSpc>
                <a:spcPct val="79700"/>
              </a:lnSpc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Isso </a:t>
            </a:r>
            <a:r>
              <a:rPr sz="2700" dirty="0">
                <a:latin typeface="Calibri"/>
                <a:cs typeface="Calibri"/>
              </a:rPr>
              <a:t>é </a:t>
            </a:r>
            <a:r>
              <a:rPr sz="2700" spc="-10" dirty="0">
                <a:latin typeface="Calibri"/>
                <a:cs typeface="Calibri"/>
              </a:rPr>
              <a:t>necessário </a:t>
            </a:r>
            <a:r>
              <a:rPr sz="2700" dirty="0">
                <a:latin typeface="Calibri"/>
                <a:cs typeface="Calibri"/>
              </a:rPr>
              <a:t>e </a:t>
            </a:r>
            <a:r>
              <a:rPr sz="2700" spc="-15" dirty="0">
                <a:latin typeface="Calibri"/>
                <a:cs typeface="Calibri"/>
              </a:rPr>
              <a:t>fundamental </a:t>
            </a:r>
            <a:r>
              <a:rPr sz="2700" spc="-25" dirty="0">
                <a:latin typeface="Calibri"/>
                <a:cs typeface="Calibri"/>
              </a:rPr>
              <a:t>para </a:t>
            </a:r>
            <a:r>
              <a:rPr sz="2700" spc="-20" dirty="0">
                <a:latin typeface="Calibri"/>
                <a:cs typeface="Calibri"/>
              </a:rPr>
              <a:t>garantir </a:t>
            </a:r>
            <a:r>
              <a:rPr sz="2700" dirty="0">
                <a:latin typeface="Calibri"/>
                <a:cs typeface="Calibri"/>
              </a:rPr>
              <a:t>a  </a:t>
            </a:r>
            <a:r>
              <a:rPr sz="2700" spc="-15" dirty="0">
                <a:latin typeface="Calibri"/>
                <a:cs typeface="Calibri"/>
              </a:rPr>
              <a:t>construção </a:t>
            </a:r>
            <a:r>
              <a:rPr sz="2700" spc="-5" dirty="0">
                <a:latin typeface="Calibri"/>
                <a:cs typeface="Calibri"/>
              </a:rPr>
              <a:t>de uma </a:t>
            </a:r>
            <a:r>
              <a:rPr sz="2700" spc="-15" dirty="0">
                <a:latin typeface="Calibri"/>
                <a:cs typeface="Calibri"/>
              </a:rPr>
              <a:t>rede </a:t>
            </a:r>
            <a:r>
              <a:rPr sz="2700" spc="-25" dirty="0">
                <a:latin typeface="Calibri"/>
                <a:cs typeface="Calibri"/>
              </a:rPr>
              <a:t>interoperável </a:t>
            </a:r>
            <a:r>
              <a:rPr sz="2700" spc="-5" dirty="0">
                <a:latin typeface="Calibri"/>
                <a:cs typeface="Calibri"/>
              </a:rPr>
              <a:t>de </a:t>
            </a:r>
            <a:r>
              <a:rPr sz="2700" spc="-10" dirty="0">
                <a:latin typeface="Calibri"/>
                <a:cs typeface="Calibri"/>
              </a:rPr>
              <a:t>repositórios  digitais;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ts val="3235"/>
              </a:lnSpc>
              <a:spcBef>
                <a:spcPts val="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Precisamos </a:t>
            </a:r>
            <a:r>
              <a:rPr sz="2700" spc="-5" dirty="0">
                <a:latin typeface="Calibri"/>
                <a:cs typeface="Calibri"/>
              </a:rPr>
              <a:t>lidar </a:t>
            </a:r>
            <a:r>
              <a:rPr sz="2700" spc="-10" dirty="0">
                <a:latin typeface="Calibri"/>
                <a:cs typeface="Calibri"/>
              </a:rPr>
              <a:t>com </a:t>
            </a:r>
            <a:r>
              <a:rPr sz="2700" dirty="0">
                <a:latin typeface="Calibri"/>
                <a:cs typeface="Calibri"/>
              </a:rPr>
              <a:t>4 </a:t>
            </a:r>
            <a:r>
              <a:rPr sz="2700" spc="-10" dirty="0">
                <a:latin typeface="Calibri"/>
                <a:cs typeface="Calibri"/>
              </a:rPr>
              <a:t>camadas </a:t>
            </a:r>
            <a:r>
              <a:rPr sz="2700" spc="-5" dirty="0">
                <a:latin typeface="Calibri"/>
                <a:cs typeface="Calibri"/>
              </a:rPr>
              <a:t>de</a:t>
            </a:r>
            <a:r>
              <a:rPr sz="2700" spc="1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interoperabilidade:</a:t>
            </a:r>
            <a:endParaRPr sz="2700">
              <a:latin typeface="Calibri"/>
              <a:cs typeface="Calibri"/>
            </a:endParaRPr>
          </a:p>
          <a:p>
            <a:pPr marL="755650" lvl="1" indent="-285750">
              <a:lnSpc>
                <a:spcPts val="2875"/>
              </a:lnSpc>
              <a:buFont typeface="Arial"/>
              <a:buChar char="–"/>
              <a:tabLst>
                <a:tab pos="755650" algn="l"/>
              </a:tabLst>
            </a:pPr>
            <a:r>
              <a:rPr sz="2400" spc="-30" dirty="0">
                <a:latin typeface="Calibri"/>
                <a:cs typeface="Calibri"/>
              </a:rPr>
              <a:t>Técnica;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ts val="2875"/>
              </a:lnSpc>
              <a:spcBef>
                <a:spcPts val="20"/>
              </a:spcBef>
              <a:buFont typeface="Arial"/>
              <a:buChar char="–"/>
              <a:tabLst>
                <a:tab pos="755650" algn="l"/>
              </a:tabLst>
            </a:pPr>
            <a:r>
              <a:rPr sz="2400" spc="-10" dirty="0">
                <a:latin typeface="Calibri"/>
                <a:cs typeface="Calibri"/>
              </a:rPr>
              <a:t>Semântica;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ts val="2865"/>
              </a:lnSpc>
              <a:buFont typeface="Arial"/>
              <a:buChar char="–"/>
              <a:tabLst>
                <a:tab pos="755650" algn="l"/>
              </a:tabLst>
            </a:pPr>
            <a:r>
              <a:rPr sz="2400" spc="-10" dirty="0">
                <a:latin typeface="Calibri"/>
                <a:cs typeface="Calibri"/>
              </a:rPr>
              <a:t>Organizacional;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ts val="2875"/>
              </a:lnSpc>
              <a:buFont typeface="Arial"/>
              <a:buChar char="–"/>
              <a:tabLst>
                <a:tab pos="755650" algn="l"/>
              </a:tabLst>
            </a:pPr>
            <a:r>
              <a:rPr sz="2400" spc="-10" dirty="0">
                <a:latin typeface="Calibri"/>
                <a:cs typeface="Calibri"/>
              </a:rPr>
              <a:t>Legal!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1045" y="464312"/>
            <a:ext cx="410082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O que </a:t>
            </a:r>
            <a:r>
              <a:rPr sz="4400" spc="-15" dirty="0"/>
              <a:t>temos</a:t>
            </a:r>
            <a:r>
              <a:rPr sz="4400" spc="-60" dirty="0"/>
              <a:t> </a:t>
            </a:r>
            <a:r>
              <a:rPr sz="4400" spc="-35" dirty="0"/>
              <a:t>feito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27365"/>
            <a:ext cx="8009255" cy="432752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55600" marR="28575" indent="-342900">
              <a:lnSpc>
                <a:spcPct val="79600"/>
              </a:lnSpc>
              <a:spcBef>
                <a:spcPts val="8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Desde </a:t>
            </a:r>
            <a:r>
              <a:rPr sz="3000" b="1" dirty="0">
                <a:solidFill>
                  <a:srgbClr val="FF0000"/>
                </a:solidFill>
                <a:latin typeface="Calibri"/>
                <a:cs typeface="Calibri"/>
              </a:rPr>
              <a:t>2014</a:t>
            </a:r>
            <a:r>
              <a:rPr sz="3000" dirty="0">
                <a:latin typeface="Calibri"/>
                <a:cs typeface="Calibri"/>
              </a:rPr>
              <a:t>, </a:t>
            </a:r>
            <a:r>
              <a:rPr sz="3000" spc="-10" dirty="0">
                <a:latin typeface="Calibri"/>
                <a:cs typeface="Calibri"/>
              </a:rPr>
              <a:t>parceria </a:t>
            </a:r>
            <a:r>
              <a:rPr sz="3000" spc="-20" dirty="0">
                <a:latin typeface="Calibri"/>
                <a:cs typeface="Calibri"/>
              </a:rPr>
              <a:t>entre </a:t>
            </a:r>
            <a:r>
              <a:rPr sz="3000" dirty="0">
                <a:latin typeface="Calibri"/>
                <a:cs typeface="Calibri"/>
              </a:rPr>
              <a:t>o </a:t>
            </a:r>
            <a:r>
              <a:rPr sz="3000" b="1" spc="-5" dirty="0">
                <a:solidFill>
                  <a:srgbClr val="FF0000"/>
                </a:solidFill>
                <a:latin typeface="Calibri"/>
                <a:cs typeface="Calibri"/>
              </a:rPr>
              <a:t>MinC </a:t>
            </a:r>
            <a:r>
              <a:rPr sz="3000" dirty="0">
                <a:latin typeface="Calibri"/>
                <a:cs typeface="Calibri"/>
              </a:rPr>
              <a:t>e o </a:t>
            </a:r>
            <a:r>
              <a:rPr sz="3000" b="1" spc="-5" dirty="0">
                <a:solidFill>
                  <a:srgbClr val="FF0000"/>
                </a:solidFill>
                <a:latin typeface="Calibri"/>
                <a:cs typeface="Calibri"/>
              </a:rPr>
              <a:t>IBRAM </a:t>
            </a:r>
            <a:r>
              <a:rPr sz="3000" spc="-5" dirty="0">
                <a:latin typeface="Calibri"/>
                <a:cs typeface="Calibri"/>
              </a:rPr>
              <a:t>no  </a:t>
            </a:r>
            <a:r>
              <a:rPr sz="3000" spc="-15" dirty="0">
                <a:latin typeface="Calibri"/>
                <a:cs typeface="Calibri"/>
              </a:rPr>
              <a:t>desenvolvimento </a:t>
            </a:r>
            <a:r>
              <a:rPr sz="3000" spc="-5" dirty="0">
                <a:latin typeface="Calibri"/>
                <a:cs typeface="Calibri"/>
              </a:rPr>
              <a:t>do </a:t>
            </a:r>
            <a:r>
              <a:rPr sz="3000" spc="-20" dirty="0">
                <a:latin typeface="Calibri"/>
                <a:cs typeface="Calibri"/>
              </a:rPr>
              <a:t>projeto</a:t>
            </a:r>
            <a:r>
              <a:rPr sz="3000" spc="15" dirty="0">
                <a:latin typeface="Calibri"/>
                <a:cs typeface="Calibri"/>
              </a:rPr>
              <a:t> </a:t>
            </a:r>
            <a:r>
              <a:rPr sz="3000" spc="-35" dirty="0">
                <a:latin typeface="Calibri"/>
                <a:cs typeface="Calibri"/>
              </a:rPr>
              <a:t>Tainacan;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10" dirty="0">
                <a:latin typeface="Calibri"/>
                <a:cs typeface="Calibri"/>
              </a:rPr>
              <a:t>Objetivos:</a:t>
            </a:r>
            <a:endParaRPr sz="3000">
              <a:latin typeface="Calibri"/>
              <a:cs typeface="Calibri"/>
            </a:endParaRPr>
          </a:p>
          <a:p>
            <a:pPr marL="755650" marR="5080" lvl="1" indent="-285750">
              <a:lnSpc>
                <a:spcPct val="79800"/>
              </a:lnSpc>
              <a:spcBef>
                <a:spcPts val="660"/>
              </a:spcBef>
              <a:buFont typeface="Arial"/>
              <a:buChar char="–"/>
              <a:tabLst>
                <a:tab pos="755650" algn="l"/>
              </a:tabLst>
            </a:pPr>
            <a:r>
              <a:rPr sz="2600" spc="-10" dirty="0">
                <a:latin typeface="Calibri"/>
                <a:cs typeface="Calibri"/>
              </a:rPr>
              <a:t>Pesquisar </a:t>
            </a:r>
            <a:r>
              <a:rPr sz="2600" dirty="0">
                <a:latin typeface="Calibri"/>
                <a:cs typeface="Calibri"/>
              </a:rPr>
              <a:t>e </a:t>
            </a:r>
            <a:r>
              <a:rPr sz="2600" spc="-10" dirty="0">
                <a:latin typeface="Calibri"/>
                <a:cs typeface="Calibri"/>
              </a:rPr>
              <a:t>implementar </a:t>
            </a:r>
            <a:r>
              <a:rPr sz="2600" spc="-5" dirty="0">
                <a:latin typeface="Calibri"/>
                <a:cs typeface="Calibri"/>
              </a:rPr>
              <a:t>tecnologias de apoio </a:t>
            </a:r>
            <a:r>
              <a:rPr sz="2600" dirty="0">
                <a:latin typeface="Calibri"/>
                <a:cs typeface="Calibri"/>
              </a:rPr>
              <a:t>ao  </a:t>
            </a:r>
            <a:r>
              <a:rPr sz="2600" spc="-15" dirty="0">
                <a:latin typeface="Calibri"/>
                <a:cs typeface="Calibri"/>
              </a:rPr>
              <a:t>desenvolvimento </a:t>
            </a:r>
            <a:r>
              <a:rPr sz="2600" spc="-5" dirty="0">
                <a:latin typeface="Calibri"/>
                <a:cs typeface="Calibri"/>
              </a:rPr>
              <a:t>de acervos em </a:t>
            </a:r>
            <a:r>
              <a:rPr sz="2600" spc="-15" dirty="0">
                <a:latin typeface="Calibri"/>
                <a:cs typeface="Calibri"/>
              </a:rPr>
              <a:t>rede para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10" dirty="0">
                <a:latin typeface="Calibri"/>
                <a:cs typeface="Calibri"/>
              </a:rPr>
              <a:t>realidade  técnica </a:t>
            </a:r>
            <a:r>
              <a:rPr sz="2600" dirty="0">
                <a:latin typeface="Calibri"/>
                <a:cs typeface="Calibri"/>
              </a:rPr>
              <a:t>e </a:t>
            </a:r>
            <a:r>
              <a:rPr sz="2600" spc="-10" dirty="0">
                <a:latin typeface="Calibri"/>
                <a:cs typeface="Calibri"/>
              </a:rPr>
              <a:t>operacional </a:t>
            </a:r>
            <a:r>
              <a:rPr sz="2600" spc="-5" dirty="0">
                <a:latin typeface="Calibri"/>
                <a:cs typeface="Calibri"/>
              </a:rPr>
              <a:t>das </a:t>
            </a:r>
            <a:r>
              <a:rPr sz="2600" spc="-10" dirty="0">
                <a:latin typeface="Calibri"/>
                <a:cs typeface="Calibri"/>
              </a:rPr>
              <a:t>instituições culturais  brasileiras;</a:t>
            </a:r>
            <a:endParaRPr sz="26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15"/>
              </a:spcBef>
              <a:buFont typeface="Arial"/>
              <a:buChar char="–"/>
              <a:tabLst>
                <a:tab pos="755650" algn="l"/>
              </a:tabLst>
            </a:pPr>
            <a:r>
              <a:rPr sz="2600" spc="-5" dirty="0">
                <a:latin typeface="Calibri"/>
                <a:cs typeface="Calibri"/>
              </a:rPr>
              <a:t>Buscamos </a:t>
            </a:r>
            <a:r>
              <a:rPr sz="2600" spc="-10" dirty="0">
                <a:latin typeface="Calibri"/>
                <a:cs typeface="Calibri"/>
              </a:rPr>
              <a:t>responder </a:t>
            </a:r>
            <a:r>
              <a:rPr sz="2600" spc="-15" dirty="0">
                <a:latin typeface="Calibri"/>
                <a:cs typeface="Calibri"/>
              </a:rPr>
              <a:t>questões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como:</a:t>
            </a:r>
            <a:endParaRPr sz="2600">
              <a:latin typeface="Calibri"/>
              <a:cs typeface="Calibri"/>
            </a:endParaRPr>
          </a:p>
          <a:p>
            <a:pPr marL="1155700" lvl="2" indent="-228600">
              <a:lnSpc>
                <a:spcPts val="2635"/>
              </a:lnSpc>
              <a:spcBef>
                <a:spcPts val="1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200" spc="-10" dirty="0">
                <a:latin typeface="Calibri"/>
                <a:cs typeface="Calibri"/>
              </a:rPr>
              <a:t>Que softwares utilizar? Que padrões </a:t>
            </a:r>
            <a:r>
              <a:rPr sz="2200" spc="-5" dirty="0">
                <a:latin typeface="Calibri"/>
                <a:cs typeface="Calibri"/>
              </a:rPr>
              <a:t>de dados</a:t>
            </a:r>
            <a:r>
              <a:rPr sz="2200" spc="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usar?</a:t>
            </a:r>
            <a:endParaRPr sz="2200">
              <a:latin typeface="Calibri"/>
              <a:cs typeface="Calibri"/>
            </a:endParaRPr>
          </a:p>
          <a:p>
            <a:pPr marL="1155065" marR="586105" lvl="2" indent="-228600">
              <a:lnSpc>
                <a:spcPts val="2130"/>
              </a:lnSpc>
              <a:spcBef>
                <a:spcPts val="49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200" dirty="0">
                <a:latin typeface="Calibri"/>
                <a:cs typeface="Calibri"/>
              </a:rPr>
              <a:t>Como </a:t>
            </a:r>
            <a:r>
              <a:rPr sz="2200" spc="-20" dirty="0">
                <a:latin typeface="Calibri"/>
                <a:cs typeface="Calibri"/>
              </a:rPr>
              <a:t>tratar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informação </a:t>
            </a:r>
            <a:r>
              <a:rPr sz="2200" spc="-5" dirty="0">
                <a:latin typeface="Calibri"/>
                <a:cs typeface="Calibri"/>
              </a:rPr>
              <a:t>já </a:t>
            </a:r>
            <a:r>
              <a:rPr sz="2200" spc="-15" dirty="0">
                <a:latin typeface="Calibri"/>
                <a:cs typeface="Calibri"/>
              </a:rPr>
              <a:t>existente? </a:t>
            </a:r>
            <a:r>
              <a:rPr sz="2200" dirty="0">
                <a:latin typeface="Calibri"/>
                <a:cs typeface="Calibri"/>
              </a:rPr>
              <a:t>Como </a:t>
            </a:r>
            <a:r>
              <a:rPr sz="2200" spc="-10" dirty="0">
                <a:latin typeface="Calibri"/>
                <a:cs typeface="Calibri"/>
              </a:rPr>
              <a:t>migrar </a:t>
            </a:r>
            <a:r>
              <a:rPr sz="2200" dirty="0">
                <a:latin typeface="Calibri"/>
                <a:cs typeface="Calibri"/>
              </a:rPr>
              <a:t>os  </a:t>
            </a:r>
            <a:r>
              <a:rPr sz="2200" spc="-5" dirty="0">
                <a:latin typeface="Calibri"/>
                <a:cs typeface="Calibri"/>
              </a:rPr>
              <a:t>dados?</a:t>
            </a:r>
            <a:endParaRPr sz="22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200" dirty="0">
                <a:latin typeface="Calibri"/>
                <a:cs typeface="Calibri"/>
              </a:rPr>
              <a:t>Como </a:t>
            </a:r>
            <a:r>
              <a:rPr sz="2200" spc="-10" dirty="0">
                <a:latin typeface="Calibri"/>
                <a:cs typeface="Calibri"/>
              </a:rPr>
              <a:t>formas </a:t>
            </a:r>
            <a:r>
              <a:rPr sz="2200" dirty="0">
                <a:latin typeface="Calibri"/>
                <a:cs typeface="Calibri"/>
              </a:rPr>
              <a:t>os </a:t>
            </a:r>
            <a:r>
              <a:rPr sz="2200" spc="-10" dirty="0">
                <a:latin typeface="Calibri"/>
                <a:cs typeface="Calibri"/>
              </a:rPr>
              <a:t>técnicos? </a:t>
            </a:r>
            <a:r>
              <a:rPr sz="2200" dirty="0">
                <a:latin typeface="Calibri"/>
                <a:cs typeface="Calibri"/>
              </a:rPr>
              <a:t>Como </a:t>
            </a:r>
            <a:r>
              <a:rPr sz="2200" spc="-10" dirty="0">
                <a:latin typeface="Calibri"/>
                <a:cs typeface="Calibri"/>
              </a:rPr>
              <a:t>engajar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comunidade?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700" y="529463"/>
            <a:ext cx="7828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O </a:t>
            </a:r>
            <a:r>
              <a:rPr sz="3600" spc="-5" dirty="0"/>
              <a:t>que </a:t>
            </a:r>
            <a:r>
              <a:rPr sz="3600" spc="-15" dirty="0"/>
              <a:t>temos </a:t>
            </a:r>
            <a:r>
              <a:rPr sz="3600" spc="-25" dirty="0"/>
              <a:t>feito: </a:t>
            </a:r>
            <a:r>
              <a:rPr sz="3600" spc="-10" dirty="0"/>
              <a:t>parcerias</a:t>
            </a:r>
            <a:r>
              <a:rPr sz="3600" spc="25" dirty="0"/>
              <a:t> </a:t>
            </a:r>
            <a:r>
              <a:rPr sz="3600" spc="-10" dirty="0"/>
              <a:t>institucionais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568460" y="2497141"/>
            <a:ext cx="2842163" cy="11404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09331" y="2110071"/>
            <a:ext cx="1732346" cy="17189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7632" y="1910944"/>
            <a:ext cx="2125318" cy="21253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5047" y="4221651"/>
            <a:ext cx="1554609" cy="17236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94502" y="4529570"/>
            <a:ext cx="3589266" cy="13499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49349" y="4482732"/>
            <a:ext cx="2861910" cy="13892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5043" rIns="0" bIns="0" rtlCol="0">
            <a:spAutoFit/>
          </a:bodyPr>
          <a:lstStyle/>
          <a:p>
            <a:pPr marL="3385185" marR="5080" indent="-228219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Contexto </a:t>
            </a:r>
            <a:r>
              <a:rPr spc="-5" dirty="0"/>
              <a:t>de </a:t>
            </a:r>
            <a:r>
              <a:rPr spc="-10" dirty="0"/>
              <a:t>criação </a:t>
            </a:r>
            <a:r>
              <a:rPr spc="-5" dirty="0"/>
              <a:t>do </a:t>
            </a:r>
            <a:r>
              <a:rPr spc="-20" dirty="0"/>
              <a:t>projeto  </a:t>
            </a:r>
            <a:r>
              <a:rPr spc="-50" dirty="0"/>
              <a:t>Tainacan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9720"/>
            <a:ext cx="8054975" cy="4462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2014:</a:t>
            </a:r>
            <a:endParaRPr sz="1800">
              <a:latin typeface="Calibri"/>
              <a:cs typeface="Calibri"/>
            </a:endParaRPr>
          </a:p>
          <a:p>
            <a:pPr marL="755650" marR="167640" lvl="1" indent="-285750">
              <a:lnSpc>
                <a:spcPct val="79600"/>
              </a:lnSpc>
              <a:spcBef>
                <a:spcPts val="37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spc="-5" dirty="0">
                <a:latin typeface="Calibri"/>
                <a:cs typeface="Calibri"/>
              </a:rPr>
              <a:t>Ministério da </a:t>
            </a:r>
            <a:r>
              <a:rPr sz="1500" spc="-10" dirty="0">
                <a:latin typeface="Calibri"/>
                <a:cs typeface="Calibri"/>
              </a:rPr>
              <a:t>Cultura, </a:t>
            </a:r>
            <a:r>
              <a:rPr sz="1500" spc="-5" dirty="0">
                <a:latin typeface="Calibri"/>
                <a:cs typeface="Calibri"/>
              </a:rPr>
              <a:t>por </a:t>
            </a:r>
            <a:r>
              <a:rPr sz="1500" dirty="0">
                <a:latin typeface="Calibri"/>
                <a:cs typeface="Calibri"/>
              </a:rPr>
              <a:t>meio </a:t>
            </a:r>
            <a:r>
              <a:rPr sz="1500" spc="-5" dirty="0">
                <a:latin typeface="Calibri"/>
                <a:cs typeface="Calibri"/>
              </a:rPr>
              <a:t>da </a:t>
            </a:r>
            <a:r>
              <a:rPr sz="1500" spc="-10" dirty="0">
                <a:latin typeface="Calibri"/>
                <a:cs typeface="Calibri"/>
              </a:rPr>
              <a:t>coordenação </a:t>
            </a:r>
            <a:r>
              <a:rPr sz="1500" spc="-15" dirty="0">
                <a:latin typeface="Calibri"/>
                <a:cs typeface="Calibri"/>
              </a:rPr>
              <a:t>geral </a:t>
            </a:r>
            <a:r>
              <a:rPr sz="1500" spc="-5" dirty="0">
                <a:latin typeface="Calibri"/>
                <a:cs typeface="Calibri"/>
              </a:rPr>
              <a:t>de </a:t>
            </a:r>
            <a:r>
              <a:rPr sz="1500" spc="-10" dirty="0">
                <a:latin typeface="Calibri"/>
                <a:cs typeface="Calibri"/>
              </a:rPr>
              <a:t>Cultura </a:t>
            </a:r>
            <a:r>
              <a:rPr sz="1500" spc="-5" dirty="0">
                <a:latin typeface="Calibri"/>
                <a:cs typeface="Calibri"/>
              </a:rPr>
              <a:t>Digital, </a:t>
            </a:r>
            <a:r>
              <a:rPr sz="1500" spc="-10" dirty="0">
                <a:latin typeface="Calibri"/>
                <a:cs typeface="Calibri"/>
              </a:rPr>
              <a:t>tem </a:t>
            </a:r>
            <a:r>
              <a:rPr sz="1500" dirty="0">
                <a:latin typeface="Calibri"/>
                <a:cs typeface="Calibri"/>
              </a:rPr>
              <a:t>em </a:t>
            </a:r>
            <a:r>
              <a:rPr sz="1500" spc="-10" dirty="0">
                <a:latin typeface="Calibri"/>
                <a:cs typeface="Calibri"/>
              </a:rPr>
              <a:t>andamento  </a:t>
            </a:r>
            <a:r>
              <a:rPr sz="1500" spc="-5" dirty="0">
                <a:latin typeface="Calibri"/>
                <a:cs typeface="Calibri"/>
              </a:rPr>
              <a:t>duas </a:t>
            </a:r>
            <a:r>
              <a:rPr sz="1500" spc="-10" dirty="0">
                <a:latin typeface="Calibri"/>
                <a:cs typeface="Calibri"/>
              </a:rPr>
              <a:t>importantes </a:t>
            </a:r>
            <a:r>
              <a:rPr sz="1500" spc="-5" dirty="0">
                <a:latin typeface="Calibri"/>
                <a:cs typeface="Calibri"/>
              </a:rPr>
              <a:t>iniciativas:</a:t>
            </a:r>
            <a:endParaRPr sz="15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300" dirty="0">
                <a:latin typeface="Calibri"/>
                <a:cs typeface="Calibri"/>
              </a:rPr>
              <a:t>O </a:t>
            </a:r>
            <a:r>
              <a:rPr sz="1300" spc="-10" dirty="0">
                <a:latin typeface="Calibri"/>
                <a:cs typeface="Calibri"/>
              </a:rPr>
              <a:t>projeto </a:t>
            </a:r>
            <a:r>
              <a:rPr sz="1300" dirty="0">
                <a:latin typeface="Calibri"/>
                <a:cs typeface="Calibri"/>
              </a:rPr>
              <a:t>de </a:t>
            </a:r>
            <a:r>
              <a:rPr sz="1300" spc="-10" dirty="0">
                <a:latin typeface="Calibri"/>
                <a:cs typeface="Calibri"/>
              </a:rPr>
              <a:t>formação </a:t>
            </a:r>
            <a:r>
              <a:rPr sz="1300" dirty="0">
                <a:latin typeface="Calibri"/>
                <a:cs typeface="Calibri"/>
              </a:rPr>
              <a:t>de </a:t>
            </a:r>
            <a:r>
              <a:rPr sz="1300" spc="-5" dirty="0">
                <a:latin typeface="Calibri"/>
                <a:cs typeface="Calibri"/>
              </a:rPr>
              <a:t>coleções com </a:t>
            </a:r>
            <a:r>
              <a:rPr sz="1300" spc="-10" dirty="0">
                <a:latin typeface="Calibri"/>
                <a:cs typeface="Calibri"/>
              </a:rPr>
              <a:t>foco </a:t>
            </a:r>
            <a:r>
              <a:rPr sz="1300" dirty="0">
                <a:latin typeface="Calibri"/>
                <a:cs typeface="Calibri"/>
              </a:rPr>
              <a:t>em </a:t>
            </a:r>
            <a:r>
              <a:rPr sz="1300" spc="-5" dirty="0">
                <a:latin typeface="Calibri"/>
                <a:cs typeface="Calibri"/>
              </a:rPr>
              <a:t>cultura</a:t>
            </a:r>
            <a:r>
              <a:rPr sz="1300" spc="8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afro;</a:t>
            </a:r>
            <a:endParaRPr sz="13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300" dirty="0">
                <a:latin typeface="Calibri"/>
                <a:cs typeface="Calibri"/>
              </a:rPr>
              <a:t>A </a:t>
            </a:r>
            <a:r>
              <a:rPr sz="1300" spc="-5" dirty="0">
                <a:latin typeface="Calibri"/>
                <a:cs typeface="Calibri"/>
              </a:rPr>
              <a:t>iniciativa </a:t>
            </a:r>
            <a:r>
              <a:rPr sz="1300" dirty="0">
                <a:latin typeface="Calibri"/>
                <a:cs typeface="Calibri"/>
              </a:rPr>
              <a:t>de </a:t>
            </a:r>
            <a:r>
              <a:rPr sz="1300" spc="-5" dirty="0">
                <a:latin typeface="Calibri"/>
                <a:cs typeface="Calibri"/>
              </a:rPr>
              <a:t>articular uma Política </a:t>
            </a:r>
            <a:r>
              <a:rPr sz="1300" dirty="0">
                <a:latin typeface="Calibri"/>
                <a:cs typeface="Calibri"/>
              </a:rPr>
              <a:t>Nacional de </a:t>
            </a:r>
            <a:r>
              <a:rPr sz="1300" spc="-5" dirty="0">
                <a:latin typeface="Calibri"/>
                <a:cs typeface="Calibri"/>
              </a:rPr>
              <a:t>Acervos</a:t>
            </a:r>
            <a:r>
              <a:rPr sz="1300" spc="6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Digitais;</a:t>
            </a:r>
            <a:endParaRPr sz="1300">
              <a:latin typeface="Calibri"/>
              <a:cs typeface="Calibri"/>
            </a:endParaRPr>
          </a:p>
          <a:p>
            <a:pPr marL="755650" marR="5080" lvl="1" indent="-285750">
              <a:lnSpc>
                <a:spcPct val="79600"/>
              </a:lnSpc>
              <a:spcBef>
                <a:spcPts val="37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O </a:t>
            </a:r>
            <a:r>
              <a:rPr sz="1500" spc="-10" dirty="0">
                <a:latin typeface="Calibri"/>
                <a:cs typeface="Calibri"/>
              </a:rPr>
              <a:t>convite </a:t>
            </a:r>
            <a:r>
              <a:rPr sz="1500" spc="-5" dirty="0">
                <a:latin typeface="Calibri"/>
                <a:cs typeface="Calibri"/>
              </a:rPr>
              <a:t>de </a:t>
            </a:r>
            <a:r>
              <a:rPr sz="1500" spc="-10" dirty="0">
                <a:latin typeface="Calibri"/>
                <a:cs typeface="Calibri"/>
              </a:rPr>
              <a:t>trabalho </a:t>
            </a:r>
            <a:r>
              <a:rPr sz="1500" spc="-15" dirty="0">
                <a:latin typeface="Calibri"/>
                <a:cs typeface="Calibri"/>
              </a:rPr>
              <a:t>para </a:t>
            </a:r>
            <a:r>
              <a:rPr sz="1500" dirty="0">
                <a:latin typeface="Calibri"/>
                <a:cs typeface="Calibri"/>
              </a:rPr>
              <a:t>a </a:t>
            </a:r>
            <a:r>
              <a:rPr sz="1500" spc="-5" dirty="0">
                <a:latin typeface="Calibri"/>
                <a:cs typeface="Calibri"/>
              </a:rPr>
              <a:t>equipe da UFG </a:t>
            </a:r>
            <a:r>
              <a:rPr sz="1500" spc="-10" dirty="0">
                <a:latin typeface="Calibri"/>
                <a:cs typeface="Calibri"/>
              </a:rPr>
              <a:t>integrar </a:t>
            </a:r>
            <a:r>
              <a:rPr sz="1500" dirty="0">
                <a:latin typeface="Calibri"/>
                <a:cs typeface="Calibri"/>
              </a:rPr>
              <a:t>essa </a:t>
            </a:r>
            <a:r>
              <a:rPr sz="1500" spc="-10" dirty="0">
                <a:latin typeface="Calibri"/>
                <a:cs typeface="Calibri"/>
              </a:rPr>
              <a:t>ação </a:t>
            </a:r>
            <a:r>
              <a:rPr sz="1500" dirty="0">
                <a:latin typeface="Calibri"/>
                <a:cs typeface="Calibri"/>
              </a:rPr>
              <a:t>se </a:t>
            </a:r>
            <a:r>
              <a:rPr sz="1500" spc="-20" dirty="0">
                <a:latin typeface="Calibri"/>
                <a:cs typeface="Calibri"/>
              </a:rPr>
              <a:t>dava </a:t>
            </a:r>
            <a:r>
              <a:rPr sz="1500" spc="-5" dirty="0">
                <a:latin typeface="Calibri"/>
                <a:cs typeface="Calibri"/>
              </a:rPr>
              <a:t>no </a:t>
            </a:r>
            <a:r>
              <a:rPr sz="1500" spc="-15" dirty="0">
                <a:latin typeface="Calibri"/>
                <a:cs typeface="Calibri"/>
              </a:rPr>
              <a:t>contexto </a:t>
            </a:r>
            <a:r>
              <a:rPr sz="1500" spc="-5" dirty="0">
                <a:latin typeface="Calibri"/>
                <a:cs typeface="Calibri"/>
              </a:rPr>
              <a:t>da  </a:t>
            </a:r>
            <a:r>
              <a:rPr sz="1500" spc="-15" dirty="0">
                <a:latin typeface="Calibri"/>
                <a:cs typeface="Calibri"/>
              </a:rPr>
              <a:t>“customização” </a:t>
            </a:r>
            <a:r>
              <a:rPr sz="1500" spc="-5" dirty="0">
                <a:latin typeface="Calibri"/>
                <a:cs typeface="Calibri"/>
              </a:rPr>
              <a:t>de um </a:t>
            </a:r>
            <a:r>
              <a:rPr sz="1500" spc="-10" dirty="0">
                <a:latin typeface="Calibri"/>
                <a:cs typeface="Calibri"/>
              </a:rPr>
              <a:t>software </a:t>
            </a:r>
            <a:r>
              <a:rPr sz="1500" spc="-5" dirty="0">
                <a:latin typeface="Calibri"/>
                <a:cs typeface="Calibri"/>
              </a:rPr>
              <a:t>livre </a:t>
            </a:r>
            <a:r>
              <a:rPr sz="1500" dirty="0">
                <a:latin typeface="Calibri"/>
                <a:cs typeface="Calibri"/>
              </a:rPr>
              <a:t>já </a:t>
            </a:r>
            <a:r>
              <a:rPr sz="1500" spc="-10" dirty="0">
                <a:latin typeface="Calibri"/>
                <a:cs typeface="Calibri"/>
              </a:rPr>
              <a:t>existente </a:t>
            </a:r>
            <a:r>
              <a:rPr sz="1500" spc="-15" dirty="0">
                <a:latin typeface="Calibri"/>
                <a:cs typeface="Calibri"/>
              </a:rPr>
              <a:t>para </a:t>
            </a:r>
            <a:r>
              <a:rPr sz="1500" spc="-10" dirty="0">
                <a:latin typeface="Calibri"/>
                <a:cs typeface="Calibri"/>
              </a:rPr>
              <a:t>anteder </a:t>
            </a:r>
            <a:r>
              <a:rPr sz="1500" spc="-5" dirty="0">
                <a:latin typeface="Calibri"/>
                <a:cs typeface="Calibri"/>
              </a:rPr>
              <a:t>as demandas da </a:t>
            </a:r>
            <a:r>
              <a:rPr sz="1500" spc="-10" dirty="0">
                <a:latin typeface="Calibri"/>
                <a:cs typeface="Calibri"/>
              </a:rPr>
              <a:t>área </a:t>
            </a:r>
            <a:r>
              <a:rPr sz="1500" spc="-5" dirty="0">
                <a:latin typeface="Calibri"/>
                <a:cs typeface="Calibri"/>
              </a:rPr>
              <a:t>de </a:t>
            </a:r>
            <a:r>
              <a:rPr sz="1500" spc="-10" dirty="0">
                <a:latin typeface="Calibri"/>
                <a:cs typeface="Calibri"/>
              </a:rPr>
              <a:t>cultura  </a:t>
            </a:r>
            <a:r>
              <a:rPr sz="1500" spc="-5" dirty="0">
                <a:latin typeface="Calibri"/>
                <a:cs typeface="Calibri"/>
              </a:rPr>
              <a:t>digital:</a:t>
            </a:r>
            <a:endParaRPr sz="15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300" spc="-5" dirty="0">
                <a:latin typeface="Calibri"/>
                <a:cs typeface="Calibri"/>
              </a:rPr>
              <a:t>Não </a:t>
            </a:r>
            <a:r>
              <a:rPr sz="1300" dirty="0">
                <a:latin typeface="Calibri"/>
                <a:cs typeface="Calibri"/>
              </a:rPr>
              <a:t>se </a:t>
            </a:r>
            <a:r>
              <a:rPr sz="1300" spc="-5" dirty="0">
                <a:latin typeface="Calibri"/>
                <a:cs typeface="Calibri"/>
              </a:rPr>
              <a:t>pensava, </a:t>
            </a:r>
            <a:r>
              <a:rPr sz="1300" dirty="0">
                <a:latin typeface="Calibri"/>
                <a:cs typeface="Calibri"/>
              </a:rPr>
              <a:t>de </a:t>
            </a:r>
            <a:r>
              <a:rPr sz="1300" spc="-5" dirty="0">
                <a:latin typeface="Calibri"/>
                <a:cs typeface="Calibri"/>
              </a:rPr>
              <a:t>início, </a:t>
            </a:r>
            <a:r>
              <a:rPr sz="1300" dirty="0">
                <a:latin typeface="Calibri"/>
                <a:cs typeface="Calibri"/>
              </a:rPr>
              <a:t>no </a:t>
            </a:r>
            <a:r>
              <a:rPr sz="1300" spc="-5" dirty="0">
                <a:latin typeface="Calibri"/>
                <a:cs typeface="Calibri"/>
              </a:rPr>
              <a:t>desenvolvimento </a:t>
            </a:r>
            <a:r>
              <a:rPr sz="1300" dirty="0">
                <a:latin typeface="Calibri"/>
                <a:cs typeface="Calibri"/>
              </a:rPr>
              <a:t>de</a:t>
            </a:r>
            <a:r>
              <a:rPr sz="1300" spc="6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algo…</a:t>
            </a:r>
            <a:endParaRPr sz="1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2015:</a:t>
            </a:r>
            <a:endParaRPr sz="1800">
              <a:latin typeface="Calibri"/>
              <a:cs typeface="Calibri"/>
            </a:endParaRPr>
          </a:p>
          <a:p>
            <a:pPr marL="755650" marR="123189" lvl="1" indent="-285750">
              <a:lnSpc>
                <a:spcPct val="79600"/>
              </a:lnSpc>
              <a:spcBef>
                <a:spcPts val="37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Calibri"/>
                <a:cs typeface="Calibri"/>
              </a:rPr>
              <a:t>O </a:t>
            </a:r>
            <a:r>
              <a:rPr sz="1500" spc="-10" dirty="0">
                <a:latin typeface="Calibri"/>
                <a:cs typeface="Calibri"/>
              </a:rPr>
              <a:t>trabalho </a:t>
            </a:r>
            <a:r>
              <a:rPr sz="1500" spc="-5" dirty="0">
                <a:latin typeface="Calibri"/>
                <a:cs typeface="Calibri"/>
              </a:rPr>
              <a:t>de pesquisa </a:t>
            </a:r>
            <a:r>
              <a:rPr sz="1500" spc="-10" dirty="0">
                <a:latin typeface="Calibri"/>
                <a:cs typeface="Calibri"/>
              </a:rPr>
              <a:t>efetivamente </a:t>
            </a:r>
            <a:r>
              <a:rPr sz="1500" dirty="0">
                <a:latin typeface="Calibri"/>
                <a:cs typeface="Calibri"/>
              </a:rPr>
              <a:t>se inicia e </a:t>
            </a:r>
            <a:r>
              <a:rPr sz="1500" spc="-5" dirty="0">
                <a:latin typeface="Calibri"/>
                <a:cs typeface="Calibri"/>
              </a:rPr>
              <a:t>começamos por uma análise de </a:t>
            </a:r>
            <a:r>
              <a:rPr sz="1500" spc="-10" dirty="0">
                <a:latin typeface="Calibri"/>
                <a:cs typeface="Calibri"/>
              </a:rPr>
              <a:t>referências </a:t>
            </a:r>
            <a:r>
              <a:rPr sz="1500" dirty="0">
                <a:latin typeface="Calibri"/>
                <a:cs typeface="Calibri"/>
              </a:rPr>
              <a:t>e  </a:t>
            </a:r>
            <a:r>
              <a:rPr sz="1500" spc="-10" dirty="0">
                <a:latin typeface="Calibri"/>
                <a:cs typeface="Calibri"/>
              </a:rPr>
              <a:t>recomendações </a:t>
            </a:r>
            <a:r>
              <a:rPr sz="1500" spc="-15" dirty="0">
                <a:latin typeface="Calibri"/>
                <a:cs typeface="Calibri"/>
              </a:rPr>
              <a:t>para </a:t>
            </a:r>
            <a:r>
              <a:rPr sz="1500" dirty="0">
                <a:latin typeface="Calibri"/>
                <a:cs typeface="Calibri"/>
              </a:rPr>
              <a:t>a </a:t>
            </a:r>
            <a:r>
              <a:rPr sz="1500" spc="-10" dirty="0">
                <a:latin typeface="Calibri"/>
                <a:cs typeface="Calibri"/>
              </a:rPr>
              <a:t>área </a:t>
            </a:r>
            <a:r>
              <a:rPr sz="1500" spc="-5" dirty="0">
                <a:latin typeface="Calibri"/>
                <a:cs typeface="Calibri"/>
              </a:rPr>
              <a:t>da </a:t>
            </a:r>
            <a:r>
              <a:rPr sz="1500" spc="-10" dirty="0">
                <a:latin typeface="Calibri"/>
                <a:cs typeface="Calibri"/>
              </a:rPr>
              <a:t>cultura </a:t>
            </a:r>
            <a:r>
              <a:rPr sz="1500" spc="-5" dirty="0">
                <a:latin typeface="Calibri"/>
                <a:cs typeface="Calibri"/>
              </a:rPr>
              <a:t>que </a:t>
            </a:r>
            <a:r>
              <a:rPr sz="1500" dirty="0">
                <a:latin typeface="Calibri"/>
                <a:cs typeface="Calibri"/>
              </a:rPr>
              <a:t>servissem </a:t>
            </a:r>
            <a:r>
              <a:rPr sz="1500" spc="-5" dirty="0">
                <a:latin typeface="Calibri"/>
                <a:cs typeface="Calibri"/>
              </a:rPr>
              <a:t>de </a:t>
            </a:r>
            <a:r>
              <a:rPr sz="1500" spc="-10" dirty="0">
                <a:latin typeface="Calibri"/>
                <a:cs typeface="Calibri"/>
              </a:rPr>
              <a:t>parâmetro </a:t>
            </a:r>
            <a:r>
              <a:rPr sz="1500" spc="-15" dirty="0">
                <a:latin typeface="Calibri"/>
                <a:cs typeface="Calibri"/>
              </a:rPr>
              <a:t>para </a:t>
            </a:r>
            <a:r>
              <a:rPr sz="1500" dirty="0">
                <a:latin typeface="Calibri"/>
                <a:cs typeface="Calibri"/>
              </a:rPr>
              <a:t>o </a:t>
            </a:r>
            <a:r>
              <a:rPr sz="1500" spc="-10" dirty="0">
                <a:latin typeface="Calibri"/>
                <a:cs typeface="Calibri"/>
              </a:rPr>
              <a:t>trabalho </a:t>
            </a:r>
            <a:r>
              <a:rPr sz="1500" spc="-5" dirty="0">
                <a:latin typeface="Calibri"/>
                <a:cs typeface="Calibri"/>
              </a:rPr>
              <a:t>do  </a:t>
            </a:r>
            <a:r>
              <a:rPr sz="1500" spc="-10" dirty="0">
                <a:latin typeface="Calibri"/>
                <a:cs typeface="Calibri"/>
              </a:rPr>
              <a:t>laboratório;</a:t>
            </a:r>
            <a:endParaRPr sz="15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2016:</a:t>
            </a:r>
            <a:endParaRPr sz="1800">
              <a:latin typeface="Calibri"/>
              <a:cs typeface="Calibri"/>
            </a:endParaRPr>
          </a:p>
          <a:p>
            <a:pPr marL="755650" marR="141605" lvl="1" indent="-285750">
              <a:lnSpc>
                <a:spcPct val="79600"/>
              </a:lnSpc>
              <a:spcBef>
                <a:spcPts val="37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spc="-10" dirty="0">
                <a:latin typeface="Calibri"/>
                <a:cs typeface="Calibri"/>
              </a:rPr>
              <a:t>Aproximação </a:t>
            </a:r>
            <a:r>
              <a:rPr sz="1500" dirty="0">
                <a:latin typeface="Calibri"/>
                <a:cs typeface="Calibri"/>
              </a:rPr>
              <a:t>e </a:t>
            </a:r>
            <a:r>
              <a:rPr sz="1500" spc="-10" dirty="0">
                <a:latin typeface="Calibri"/>
                <a:cs typeface="Calibri"/>
              </a:rPr>
              <a:t>formalização </a:t>
            </a:r>
            <a:r>
              <a:rPr sz="1500" spc="-5" dirty="0">
                <a:latin typeface="Calibri"/>
                <a:cs typeface="Calibri"/>
              </a:rPr>
              <a:t>da parceria com </a:t>
            </a:r>
            <a:r>
              <a:rPr sz="1500" dirty="0">
                <a:latin typeface="Calibri"/>
                <a:cs typeface="Calibri"/>
              </a:rPr>
              <a:t>o </a:t>
            </a:r>
            <a:r>
              <a:rPr sz="1500" spc="-5" dirty="0">
                <a:latin typeface="Calibri"/>
                <a:cs typeface="Calibri"/>
              </a:rPr>
              <a:t>IBRAM: </a:t>
            </a:r>
            <a:r>
              <a:rPr sz="1500" spc="-25" dirty="0">
                <a:latin typeface="Calibri"/>
                <a:cs typeface="Calibri"/>
              </a:rPr>
              <a:t>Tainacan </a:t>
            </a:r>
            <a:r>
              <a:rPr sz="1500" spc="-5" dirty="0">
                <a:latin typeface="Calibri"/>
                <a:cs typeface="Calibri"/>
              </a:rPr>
              <a:t>passa </a:t>
            </a:r>
            <a:r>
              <a:rPr sz="1500" dirty="0">
                <a:latin typeface="Calibri"/>
                <a:cs typeface="Calibri"/>
              </a:rPr>
              <a:t>a </a:t>
            </a:r>
            <a:r>
              <a:rPr sz="1500" spc="-15" dirty="0">
                <a:latin typeface="Calibri"/>
                <a:cs typeface="Calibri"/>
              </a:rPr>
              <a:t>focar </a:t>
            </a:r>
            <a:r>
              <a:rPr sz="1500" spc="-5" dirty="0">
                <a:latin typeface="Calibri"/>
                <a:cs typeface="Calibri"/>
              </a:rPr>
              <a:t>no público dos  Museus</a:t>
            </a:r>
            <a:r>
              <a:rPr sz="1500" spc="-10" dirty="0">
                <a:latin typeface="Calibri"/>
                <a:cs typeface="Calibri"/>
              </a:rPr>
              <a:t> preferencialmente</a:t>
            </a:r>
            <a:endParaRPr sz="15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2017: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spc="-5" dirty="0">
                <a:latin typeface="Calibri"/>
                <a:cs typeface="Calibri"/>
              </a:rPr>
              <a:t>Período dos </a:t>
            </a:r>
            <a:r>
              <a:rPr sz="1500" spc="-10" dirty="0">
                <a:latin typeface="Calibri"/>
                <a:cs typeface="Calibri"/>
              </a:rPr>
              <a:t>testes </a:t>
            </a:r>
            <a:r>
              <a:rPr sz="1500" spc="-5" dirty="0">
                <a:latin typeface="Calibri"/>
                <a:cs typeface="Calibri"/>
              </a:rPr>
              <a:t>pilotos, </a:t>
            </a:r>
            <a:r>
              <a:rPr sz="1500" spc="-10" dirty="0">
                <a:latin typeface="Calibri"/>
                <a:cs typeface="Calibri"/>
              </a:rPr>
              <a:t>avaliação </a:t>
            </a:r>
            <a:r>
              <a:rPr sz="1500" spc="-5" dirty="0">
                <a:latin typeface="Calibri"/>
                <a:cs typeface="Calibri"/>
              </a:rPr>
              <a:t>da tecnologia, </a:t>
            </a:r>
            <a:r>
              <a:rPr sz="1500" spc="-10" dirty="0">
                <a:latin typeface="Calibri"/>
                <a:cs typeface="Calibri"/>
              </a:rPr>
              <a:t>melhoramentos 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aprimoramentos.</a:t>
            </a:r>
            <a:endParaRPr sz="15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2018: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spc="-5" dirty="0">
                <a:latin typeface="Calibri"/>
                <a:cs typeface="Calibri"/>
              </a:rPr>
              <a:t>Ganho de escala: Museus do </a:t>
            </a:r>
            <a:r>
              <a:rPr sz="1500" spc="-10" dirty="0">
                <a:latin typeface="Calibri"/>
                <a:cs typeface="Calibri"/>
              </a:rPr>
              <a:t>Ibram, Funarte, </a:t>
            </a:r>
            <a:r>
              <a:rPr sz="1500" spc="-5" dirty="0">
                <a:latin typeface="Calibri"/>
                <a:cs typeface="Calibri"/>
              </a:rPr>
              <a:t>MinC, </a:t>
            </a:r>
            <a:r>
              <a:rPr sz="1500" dirty="0">
                <a:latin typeface="Calibri"/>
                <a:cs typeface="Calibri"/>
              </a:rPr>
              <a:t>Museu </a:t>
            </a:r>
            <a:r>
              <a:rPr sz="1500" spc="-5" dirty="0">
                <a:latin typeface="Calibri"/>
                <a:cs typeface="Calibri"/>
              </a:rPr>
              <a:t>do </a:t>
            </a:r>
            <a:r>
              <a:rPr sz="1500" spc="-10" dirty="0">
                <a:latin typeface="Calibri"/>
                <a:cs typeface="Calibri"/>
              </a:rPr>
              <a:t>Índio,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etc...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2094" rIns="0" bIns="0" rtlCol="0">
            <a:spAutoFit/>
          </a:bodyPr>
          <a:lstStyle/>
          <a:p>
            <a:pPr marL="2211070" marR="5080" indent="-1355725">
              <a:lnSpc>
                <a:spcPts val="4770"/>
              </a:lnSpc>
              <a:spcBef>
                <a:spcPts val="280"/>
              </a:spcBef>
            </a:pPr>
            <a:r>
              <a:rPr spc="-15" dirty="0"/>
              <a:t>Repositório </a:t>
            </a:r>
            <a:r>
              <a:rPr spc="-5" dirty="0"/>
              <a:t>de artigos </a:t>
            </a:r>
            <a:r>
              <a:rPr spc="-10" dirty="0"/>
              <a:t>publicados  </a:t>
            </a:r>
            <a:r>
              <a:rPr spc="-15" dirty="0"/>
              <a:t>produtos </a:t>
            </a:r>
            <a:r>
              <a:rPr spc="-5" dirty="0"/>
              <a:t>do</a:t>
            </a:r>
            <a:r>
              <a:rPr spc="-15" dirty="0"/>
              <a:t> </a:t>
            </a:r>
            <a:r>
              <a:rPr spc="-20" dirty="0"/>
              <a:t>projeto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8629" y="6453765"/>
            <a:ext cx="4443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Fonte: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https://pesquisa.medialab.ufg.br/artigos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568993"/>
            <a:ext cx="9144000" cy="45216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9014" y="343319"/>
            <a:ext cx="7891145" cy="550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A </a:t>
            </a:r>
            <a:r>
              <a:rPr sz="4000" b="1" spc="-10" dirty="0">
                <a:solidFill>
                  <a:srgbClr val="FF0000"/>
                </a:solidFill>
                <a:latin typeface="Calibri"/>
                <a:cs typeface="Calibri"/>
              </a:rPr>
              <a:t>primeira </a:t>
            </a:r>
            <a:r>
              <a:rPr sz="4000" b="1" spc="-15" dirty="0">
                <a:solidFill>
                  <a:srgbClr val="FF0000"/>
                </a:solidFill>
                <a:latin typeface="Calibri"/>
                <a:cs typeface="Calibri"/>
              </a:rPr>
              <a:t>pergunta </a:t>
            </a:r>
            <a:r>
              <a:rPr sz="4000" spc="-5" dirty="0">
                <a:latin typeface="Calibri"/>
                <a:cs typeface="Calibri"/>
              </a:rPr>
              <a:t>de</a:t>
            </a:r>
            <a:r>
              <a:rPr sz="4000" spc="-50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pesquisa:</a:t>
            </a:r>
            <a:endParaRPr sz="4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00">
              <a:latin typeface="Times New Roman"/>
              <a:cs typeface="Times New Roman"/>
            </a:endParaRPr>
          </a:p>
          <a:p>
            <a:pPr marL="12065" marR="5080" indent="635" algn="ctr">
              <a:lnSpc>
                <a:spcPct val="100299"/>
              </a:lnSpc>
            </a:pPr>
            <a:r>
              <a:rPr sz="4000" dirty="0">
                <a:latin typeface="Calibri"/>
                <a:cs typeface="Calibri"/>
              </a:rPr>
              <a:t>Como </a:t>
            </a:r>
            <a:r>
              <a:rPr sz="4000" spc="-20" dirty="0">
                <a:latin typeface="Calibri"/>
                <a:cs typeface="Calibri"/>
              </a:rPr>
              <a:t>comparar </a:t>
            </a:r>
            <a:r>
              <a:rPr sz="4000" dirty="0">
                <a:latin typeface="Calibri"/>
                <a:cs typeface="Calibri"/>
              </a:rPr>
              <a:t>os </a:t>
            </a:r>
            <a:r>
              <a:rPr sz="4000" spc="-15" dirty="0">
                <a:latin typeface="Calibri"/>
                <a:cs typeface="Calibri"/>
              </a:rPr>
              <a:t>sistemas livres  </a:t>
            </a:r>
            <a:r>
              <a:rPr sz="4000" spc="-30" dirty="0">
                <a:latin typeface="Calibri"/>
                <a:cs typeface="Calibri"/>
              </a:rPr>
              <a:t>existentes </a:t>
            </a:r>
            <a:r>
              <a:rPr sz="4000" spc="-25" dirty="0">
                <a:latin typeface="Calibri"/>
                <a:cs typeface="Calibri"/>
              </a:rPr>
              <a:t>para </a:t>
            </a:r>
            <a:r>
              <a:rPr sz="4000" dirty="0">
                <a:latin typeface="Calibri"/>
                <a:cs typeface="Calibri"/>
              </a:rPr>
              <a:t>a </a:t>
            </a:r>
            <a:r>
              <a:rPr sz="4000" spc="-20" dirty="0">
                <a:latin typeface="Calibri"/>
                <a:cs typeface="Calibri"/>
              </a:rPr>
              <a:t>produção </a:t>
            </a:r>
            <a:r>
              <a:rPr sz="4000" spc="-5" dirty="0">
                <a:latin typeface="Calibri"/>
                <a:cs typeface="Calibri"/>
              </a:rPr>
              <a:t>de acervos  </a:t>
            </a:r>
            <a:r>
              <a:rPr sz="4000" spc="-15" dirty="0">
                <a:latin typeface="Calibri"/>
                <a:cs typeface="Calibri"/>
              </a:rPr>
              <a:t>digitais?</a:t>
            </a:r>
            <a:endParaRPr sz="4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00">
              <a:latin typeface="Times New Roman"/>
              <a:cs typeface="Times New Roman"/>
            </a:endParaRPr>
          </a:p>
          <a:p>
            <a:pPr marL="113030" marR="106680" indent="635" algn="ctr">
              <a:lnSpc>
                <a:spcPct val="100000"/>
              </a:lnSpc>
            </a:pPr>
            <a:r>
              <a:rPr sz="4000" spc="-5" dirty="0">
                <a:latin typeface="Calibri"/>
                <a:cs typeface="Calibri"/>
              </a:rPr>
              <a:t>Há </a:t>
            </a:r>
            <a:r>
              <a:rPr sz="4000" spc="-10" dirty="0">
                <a:latin typeface="Calibri"/>
                <a:cs typeface="Calibri"/>
              </a:rPr>
              <a:t>critérios objetivos </a:t>
            </a:r>
            <a:r>
              <a:rPr sz="4000" dirty="0">
                <a:latin typeface="Calibri"/>
                <a:cs typeface="Calibri"/>
              </a:rPr>
              <a:t>e </a:t>
            </a:r>
            <a:r>
              <a:rPr sz="4000" spc="-5" dirty="0">
                <a:latin typeface="Calibri"/>
                <a:cs typeface="Calibri"/>
              </a:rPr>
              <a:t>bem  </a:t>
            </a:r>
            <a:r>
              <a:rPr sz="4000" spc="-15" dirty="0">
                <a:latin typeface="Calibri"/>
                <a:cs typeface="Calibri"/>
              </a:rPr>
              <a:t>estabelecidos </a:t>
            </a:r>
            <a:r>
              <a:rPr sz="4000" spc="-25" dirty="0">
                <a:latin typeface="Calibri"/>
                <a:cs typeface="Calibri"/>
              </a:rPr>
              <a:t>para </a:t>
            </a:r>
            <a:r>
              <a:rPr sz="4000" spc="-5" dirty="0">
                <a:latin typeface="Calibri"/>
                <a:cs typeface="Calibri"/>
              </a:rPr>
              <a:t>que isso possa ser  </a:t>
            </a:r>
            <a:r>
              <a:rPr sz="4000" spc="-25" dirty="0">
                <a:latin typeface="Calibri"/>
                <a:cs typeface="Calibri"/>
              </a:rPr>
              <a:t>feito?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6644" y="336778"/>
            <a:ext cx="6485705" cy="5823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8629" y="6453765"/>
            <a:ext cx="646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Fonte: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http://www.revistas.usp.br/incid/article/view/125678/127737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8556" y="872454"/>
            <a:ext cx="5463368" cy="4878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629" y="6453765"/>
            <a:ext cx="6467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Fonte: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http://www.revistas.usp.br/incid/article/view/125678/127737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6073" y="5353098"/>
            <a:ext cx="5675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Em torno </a:t>
            </a:r>
            <a:r>
              <a:rPr sz="1800" dirty="0">
                <a:latin typeface="Calibri"/>
                <a:cs typeface="Calibri"/>
              </a:rPr>
              <a:t>de </a:t>
            </a:r>
            <a:r>
              <a:rPr sz="1800" spc="-5" dirty="0">
                <a:latin typeface="Calibri"/>
                <a:cs typeface="Calibri"/>
              </a:rPr>
              <a:t>180 </a:t>
            </a:r>
            <a:r>
              <a:rPr sz="1800" spc="-10" dirty="0">
                <a:latin typeface="Calibri"/>
                <a:cs typeface="Calibri"/>
              </a:rPr>
              <a:t>variáveis </a:t>
            </a:r>
            <a:r>
              <a:rPr sz="1800" spc="-5" dirty="0">
                <a:latin typeface="Calibri"/>
                <a:cs typeface="Calibri"/>
              </a:rPr>
              <a:t>distribuídas </a:t>
            </a:r>
            <a:r>
              <a:rPr sz="1800" dirty="0">
                <a:latin typeface="Calibri"/>
                <a:cs typeface="Calibri"/>
              </a:rPr>
              <a:t>por </a:t>
            </a:r>
            <a:r>
              <a:rPr sz="1800" spc="-5" dirty="0">
                <a:latin typeface="Calibri"/>
                <a:cs typeface="Calibri"/>
              </a:rPr>
              <a:t>esses </a:t>
            </a:r>
            <a:r>
              <a:rPr sz="1800" dirty="0">
                <a:latin typeface="Calibri"/>
                <a:cs typeface="Calibri"/>
              </a:rPr>
              <a:t>10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sistemas.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87236" y="1072443"/>
          <a:ext cx="7072629" cy="39408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9660"/>
                <a:gridCol w="2172969"/>
              </a:tblGrid>
              <a:tr h="596446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Dimensão</a:t>
                      </a: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Analítica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971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 marR="182880" indent="88265">
                        <a:lnSpc>
                          <a:spcPts val="2180"/>
                        </a:lnSpc>
                        <a:spcBef>
                          <a:spcPts val="15"/>
                        </a:spcBef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Quantidade de  </a:t>
                      </a: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un</a:t>
                      </a: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ci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ona</a:t>
                      </a: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li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dad</a:t>
                      </a:r>
                      <a:r>
                        <a:rPr sz="20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223">
                <a:tc>
                  <a:txBody>
                    <a:bodyPr/>
                    <a:lstStyle/>
                    <a:p>
                      <a:pPr marL="116839">
                        <a:lnSpc>
                          <a:spcPts val="216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Sistema 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de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Busca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16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9524">
                <a:tc>
                  <a:txBody>
                    <a:bodyPr/>
                    <a:lstStyle/>
                    <a:p>
                      <a:pPr marL="116839">
                        <a:lnSpc>
                          <a:spcPts val="216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Sistema 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de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Navegação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16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223">
                <a:tc>
                  <a:txBody>
                    <a:bodyPr/>
                    <a:lstStyle/>
                    <a:p>
                      <a:pPr marL="116839">
                        <a:lnSpc>
                          <a:spcPts val="1995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Sistema 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de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Organização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995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222">
                <a:tc>
                  <a:txBody>
                    <a:bodyPr/>
                    <a:lstStyle/>
                    <a:p>
                      <a:pPr marL="116839">
                        <a:lnSpc>
                          <a:spcPts val="1995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Sistema 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de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Rotulagem 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Indexação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995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07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9525">
                <a:tc>
                  <a:txBody>
                    <a:bodyPr/>
                    <a:lstStyle/>
                    <a:p>
                      <a:pPr marL="116839">
                        <a:lnSpc>
                          <a:spcPts val="216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Sistema 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de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Preservação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Digital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16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18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222">
                <a:tc>
                  <a:txBody>
                    <a:bodyPr/>
                    <a:lstStyle/>
                    <a:p>
                      <a:pPr marL="116839">
                        <a:lnSpc>
                          <a:spcPts val="1995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Sistema 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de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Interoperabilidade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995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223">
                <a:tc>
                  <a:txBody>
                    <a:bodyPr/>
                    <a:lstStyle/>
                    <a:p>
                      <a:pPr marL="116839">
                        <a:lnSpc>
                          <a:spcPts val="1995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Sistema 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de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Administração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995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38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223">
                <a:tc>
                  <a:txBody>
                    <a:bodyPr/>
                    <a:lstStyle/>
                    <a:p>
                      <a:pPr marL="116839">
                        <a:lnSpc>
                          <a:spcPts val="216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Sistema 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de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Colaboração 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e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Interação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Social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16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36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9525">
                <a:tc>
                  <a:txBody>
                    <a:bodyPr/>
                    <a:lstStyle/>
                    <a:p>
                      <a:pPr marL="116839">
                        <a:lnSpc>
                          <a:spcPts val="216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Sistema 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de Suporte e</a:t>
                      </a: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Manutenção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160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07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223">
                <a:tc>
                  <a:txBody>
                    <a:bodyPr/>
                    <a:lstStyle/>
                    <a:p>
                      <a:pPr marL="116839">
                        <a:lnSpc>
                          <a:spcPts val="1995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Características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Gerais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995"/>
                        </a:lnSpc>
                      </a:pPr>
                      <a:r>
                        <a:rPr sz="2000" spc="5" dirty="0">
                          <a:latin typeface="Times New Roman"/>
                          <a:cs typeface="Times New Roman"/>
                        </a:rPr>
                        <a:t>22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222">
                <a:tc>
                  <a:txBody>
                    <a:bodyPr/>
                    <a:lstStyle/>
                    <a:p>
                      <a:pPr marL="116839">
                        <a:lnSpc>
                          <a:spcPts val="2160"/>
                        </a:lnSpc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TOTAL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160"/>
                        </a:lnSpc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182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7540" y="1741208"/>
            <a:ext cx="76155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latin typeface="Calibri"/>
                <a:cs typeface="Calibri"/>
              </a:rPr>
              <a:t>A </a:t>
            </a:r>
            <a:r>
              <a:rPr sz="4400" b="1" spc="-5" dirty="0">
                <a:solidFill>
                  <a:srgbClr val="FF0000"/>
                </a:solidFill>
                <a:latin typeface="Calibri"/>
                <a:cs typeface="Calibri"/>
              </a:rPr>
              <a:t>segunda </a:t>
            </a:r>
            <a:r>
              <a:rPr sz="4400" b="1" spc="-20" dirty="0">
                <a:solidFill>
                  <a:srgbClr val="FF0000"/>
                </a:solidFill>
                <a:latin typeface="Calibri"/>
                <a:cs typeface="Calibri"/>
              </a:rPr>
              <a:t>pergunta </a:t>
            </a:r>
            <a:r>
              <a:rPr sz="4400" dirty="0">
                <a:latin typeface="Calibri"/>
                <a:cs typeface="Calibri"/>
              </a:rPr>
              <a:t>de</a:t>
            </a:r>
            <a:r>
              <a:rPr sz="4400" spc="-10" dirty="0">
                <a:latin typeface="Calibri"/>
                <a:cs typeface="Calibri"/>
              </a:rPr>
              <a:t> </a:t>
            </a:r>
            <a:r>
              <a:rPr sz="4400" dirty="0">
                <a:latin typeface="Calibri"/>
                <a:cs typeface="Calibri"/>
              </a:rPr>
              <a:t>pesquisa: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9426" y="3078920"/>
            <a:ext cx="6889115" cy="13690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63195" marR="5080" indent="-151130">
              <a:lnSpc>
                <a:spcPct val="100400"/>
              </a:lnSpc>
              <a:spcBef>
                <a:spcPts val="75"/>
              </a:spcBef>
            </a:pPr>
            <a:r>
              <a:rPr sz="4400" spc="-5" dirty="0">
                <a:latin typeface="Calibri"/>
                <a:cs typeface="Calibri"/>
              </a:rPr>
              <a:t>Como </a:t>
            </a:r>
            <a:r>
              <a:rPr sz="4400" dirty="0">
                <a:latin typeface="Calibri"/>
                <a:cs typeface="Calibri"/>
              </a:rPr>
              <a:t>os </a:t>
            </a:r>
            <a:r>
              <a:rPr sz="4400" spc="-15" dirty="0">
                <a:latin typeface="Calibri"/>
                <a:cs typeface="Calibri"/>
              </a:rPr>
              <a:t>sistemas livres </a:t>
            </a:r>
            <a:r>
              <a:rPr sz="4400" spc="-10" dirty="0">
                <a:latin typeface="Calibri"/>
                <a:cs typeface="Calibri"/>
              </a:rPr>
              <a:t>atuais  respondem </a:t>
            </a:r>
            <a:r>
              <a:rPr sz="4400" dirty="0">
                <a:latin typeface="Calibri"/>
                <a:cs typeface="Calibri"/>
              </a:rPr>
              <a:t>a esses</a:t>
            </a:r>
            <a:r>
              <a:rPr sz="4400" spc="-10" dirty="0">
                <a:latin typeface="Calibri"/>
                <a:cs typeface="Calibri"/>
              </a:rPr>
              <a:t> </a:t>
            </a:r>
            <a:r>
              <a:rPr sz="4400" spc="-5" dirty="0">
                <a:latin typeface="Calibri"/>
                <a:cs typeface="Calibri"/>
              </a:rPr>
              <a:t>critérios?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073" y="6285653"/>
            <a:ext cx="5824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http://www.revistas.usp.br/incid/article/view/134333/140237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0474" y="332473"/>
            <a:ext cx="6010331" cy="5548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073" y="6285653"/>
            <a:ext cx="5822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http://www.revistas.usp.br/incid/article/view/134333/140237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3774" y="594621"/>
            <a:ext cx="7648042" cy="44817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2923" y="5481930"/>
            <a:ext cx="8832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Obs: Apesar do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protagonismo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do Dspace, há ainda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muito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 ser</a:t>
            </a:r>
            <a:r>
              <a:rPr sz="2400" b="1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feito….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073" y="6285653"/>
            <a:ext cx="5822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http://www.revistas.usp.br/incid/article/view/134333/140237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2312" y="721329"/>
            <a:ext cx="7581998" cy="4482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9850" y="5621210"/>
            <a:ext cx="8039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FF0000"/>
                </a:solidFill>
                <a:latin typeface="Calibri"/>
                <a:cs typeface="Calibri"/>
              </a:rPr>
              <a:t>Ponto 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crítico: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dimensão predominante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da 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cultura digital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é 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muito</a:t>
            </a:r>
            <a:r>
              <a:rPr sz="1800" b="1" spc="1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subdimensionada.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740" y="1741208"/>
            <a:ext cx="74434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latin typeface="Calibri"/>
                <a:cs typeface="Calibri"/>
              </a:rPr>
              <a:t>A </a:t>
            </a:r>
            <a:r>
              <a:rPr sz="4400" b="1" spc="-30" dirty="0">
                <a:solidFill>
                  <a:srgbClr val="FF0000"/>
                </a:solidFill>
                <a:latin typeface="Calibri"/>
                <a:cs typeface="Calibri"/>
              </a:rPr>
              <a:t>terceira </a:t>
            </a:r>
            <a:r>
              <a:rPr sz="4400" b="1" spc="-20" dirty="0">
                <a:solidFill>
                  <a:srgbClr val="FF0000"/>
                </a:solidFill>
                <a:latin typeface="Calibri"/>
                <a:cs typeface="Calibri"/>
              </a:rPr>
              <a:t>pergunta </a:t>
            </a:r>
            <a:r>
              <a:rPr sz="4400" dirty="0">
                <a:latin typeface="Calibri"/>
                <a:cs typeface="Calibri"/>
              </a:rPr>
              <a:t>de</a:t>
            </a:r>
            <a:r>
              <a:rPr sz="4400" spc="-15" dirty="0">
                <a:latin typeface="Calibri"/>
                <a:cs typeface="Calibri"/>
              </a:rPr>
              <a:t> </a:t>
            </a:r>
            <a:r>
              <a:rPr sz="4400" dirty="0">
                <a:latin typeface="Calibri"/>
                <a:cs typeface="Calibri"/>
              </a:rPr>
              <a:t>pesquisa: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5514" y="3078920"/>
            <a:ext cx="8018145" cy="13690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89760" marR="5080" indent="-1877060">
              <a:lnSpc>
                <a:spcPct val="100400"/>
              </a:lnSpc>
              <a:spcBef>
                <a:spcPts val="75"/>
              </a:spcBef>
            </a:pPr>
            <a:r>
              <a:rPr sz="4400" spc="-5" dirty="0">
                <a:latin typeface="Calibri"/>
                <a:cs typeface="Calibri"/>
              </a:rPr>
              <a:t>Quem </a:t>
            </a:r>
            <a:r>
              <a:rPr sz="4400" spc="-20" dirty="0">
                <a:latin typeface="Calibri"/>
                <a:cs typeface="Calibri"/>
              </a:rPr>
              <a:t>tem </a:t>
            </a:r>
            <a:r>
              <a:rPr sz="4400" spc="-35" dirty="0">
                <a:latin typeface="Calibri"/>
                <a:cs typeface="Calibri"/>
              </a:rPr>
              <a:t>feito </a:t>
            </a:r>
            <a:r>
              <a:rPr sz="4400" dirty="0">
                <a:latin typeface="Calibri"/>
                <a:cs typeface="Calibri"/>
              </a:rPr>
              <a:t>isso </a:t>
            </a:r>
            <a:r>
              <a:rPr sz="4400" spc="-5" dirty="0">
                <a:latin typeface="Calibri"/>
                <a:cs typeface="Calibri"/>
              </a:rPr>
              <a:t>que </a:t>
            </a:r>
            <a:r>
              <a:rPr sz="4400" spc="-10" dirty="0">
                <a:latin typeface="Calibri"/>
                <a:cs typeface="Calibri"/>
              </a:rPr>
              <a:t>queremos  </a:t>
            </a:r>
            <a:r>
              <a:rPr sz="4400" spc="-40" dirty="0">
                <a:latin typeface="Calibri"/>
                <a:cs typeface="Calibri"/>
              </a:rPr>
              <a:t>fazer </a:t>
            </a:r>
            <a:r>
              <a:rPr sz="4400" spc="-5" dirty="0">
                <a:latin typeface="Calibri"/>
                <a:cs typeface="Calibri"/>
              </a:rPr>
              <a:t>pelo</a:t>
            </a:r>
            <a:r>
              <a:rPr sz="4400" spc="40" dirty="0">
                <a:latin typeface="Calibri"/>
                <a:cs typeface="Calibri"/>
              </a:rPr>
              <a:t> </a:t>
            </a:r>
            <a:r>
              <a:rPr sz="4400" spc="-5" dirty="0">
                <a:latin typeface="Calibri"/>
                <a:cs typeface="Calibri"/>
              </a:rPr>
              <a:t>mundo?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073" y="6285653"/>
            <a:ext cx="7037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http://www.seer.ufrgs.br/index.php/EmQuestao/article/view/72951/44342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31390" y="372755"/>
            <a:ext cx="5495971" cy="5131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14" y="1867318"/>
            <a:ext cx="65487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A </a:t>
            </a:r>
            <a:r>
              <a:rPr sz="4000" b="1" spc="-10" dirty="0">
                <a:solidFill>
                  <a:srgbClr val="FF0000"/>
                </a:solidFill>
                <a:latin typeface="Calibri"/>
                <a:cs typeface="Calibri"/>
              </a:rPr>
              <a:t>quarta </a:t>
            </a:r>
            <a:r>
              <a:rPr sz="4000" b="1" spc="-15" dirty="0">
                <a:solidFill>
                  <a:srgbClr val="FF0000"/>
                </a:solidFill>
                <a:latin typeface="Calibri"/>
                <a:cs typeface="Calibri"/>
              </a:rPr>
              <a:t>pergunta </a:t>
            </a:r>
            <a:r>
              <a:rPr sz="4000" spc="-5" dirty="0">
                <a:latin typeface="Calibri"/>
                <a:cs typeface="Calibri"/>
              </a:rPr>
              <a:t>de</a:t>
            </a:r>
            <a:r>
              <a:rPr sz="4000" spc="-50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pesquisa: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2708" y="3082328"/>
            <a:ext cx="77050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8999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Como os </a:t>
            </a:r>
            <a:r>
              <a:rPr sz="4000" spc="-5" dirty="0">
                <a:latin typeface="Calibri"/>
                <a:cs typeface="Calibri"/>
              </a:rPr>
              <a:t>museus </a:t>
            </a:r>
            <a:r>
              <a:rPr sz="4000" spc="-25" dirty="0">
                <a:latin typeface="Calibri"/>
                <a:cs typeface="Calibri"/>
              </a:rPr>
              <a:t>estão </a:t>
            </a:r>
            <a:r>
              <a:rPr sz="4000" spc="-5" dirty="0">
                <a:latin typeface="Calibri"/>
                <a:cs typeface="Calibri"/>
              </a:rPr>
              <a:t>se  </a:t>
            </a:r>
            <a:r>
              <a:rPr sz="4000" spc="-10" dirty="0">
                <a:latin typeface="Calibri"/>
                <a:cs typeface="Calibri"/>
              </a:rPr>
              <a:t>relacionando como </a:t>
            </a:r>
            <a:r>
              <a:rPr sz="4000" spc="-5" dirty="0">
                <a:latin typeface="Calibri"/>
                <a:cs typeface="Calibri"/>
              </a:rPr>
              <a:t>as mídias</a:t>
            </a:r>
            <a:r>
              <a:rPr sz="4000" spc="-8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sociais?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073" y="6285653"/>
            <a:ext cx="6210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http://www.seer.unirio.br/index.php/morpheus/article/view/7584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30300" y="1054100"/>
            <a:ext cx="6883400" cy="4699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9037" y="1867318"/>
            <a:ext cx="65106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libri"/>
                <a:cs typeface="Calibri"/>
              </a:rPr>
              <a:t>A </a:t>
            </a:r>
            <a:r>
              <a:rPr sz="4000" b="1" spc="-15" dirty="0">
                <a:solidFill>
                  <a:srgbClr val="FF0000"/>
                </a:solidFill>
                <a:latin typeface="Calibri"/>
                <a:cs typeface="Calibri"/>
              </a:rPr>
              <a:t>quinta pergunta </a:t>
            </a:r>
            <a:r>
              <a:rPr sz="4000" spc="-5" dirty="0">
                <a:latin typeface="Calibri"/>
                <a:cs typeface="Calibri"/>
              </a:rPr>
              <a:t>de</a:t>
            </a:r>
            <a:r>
              <a:rPr sz="4000" spc="-45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pesquisa: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6787" y="3082328"/>
            <a:ext cx="79559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1590" marR="5080" indent="-1279525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latin typeface="Calibri"/>
                <a:cs typeface="Calibri"/>
              </a:rPr>
              <a:t>Qual </a:t>
            </a:r>
            <a:r>
              <a:rPr sz="4000" dirty="0">
                <a:latin typeface="Calibri"/>
                <a:cs typeface="Calibri"/>
              </a:rPr>
              <a:t>a </a:t>
            </a:r>
            <a:r>
              <a:rPr sz="4000" spc="-10" dirty="0">
                <a:latin typeface="Calibri"/>
                <a:cs typeface="Calibri"/>
              </a:rPr>
              <a:t>situação </a:t>
            </a:r>
            <a:r>
              <a:rPr sz="4000" spc="-5" dirty="0">
                <a:latin typeface="Calibri"/>
                <a:cs typeface="Calibri"/>
              </a:rPr>
              <a:t>dos museus </a:t>
            </a:r>
            <a:r>
              <a:rPr sz="4000" spc="-20" dirty="0">
                <a:latin typeface="Calibri"/>
                <a:cs typeface="Calibri"/>
              </a:rPr>
              <a:t>brasileiros  </a:t>
            </a:r>
            <a:r>
              <a:rPr sz="4000" spc="-5" dirty="0">
                <a:latin typeface="Calibri"/>
                <a:cs typeface="Calibri"/>
              </a:rPr>
              <a:t>em </a:t>
            </a:r>
            <a:r>
              <a:rPr sz="4000" spc="-10" dirty="0">
                <a:latin typeface="Calibri"/>
                <a:cs typeface="Calibri"/>
              </a:rPr>
              <a:t>termos </a:t>
            </a:r>
            <a:r>
              <a:rPr sz="4000" spc="-5" dirty="0">
                <a:latin typeface="Calibri"/>
                <a:cs typeface="Calibri"/>
              </a:rPr>
              <a:t>de</a:t>
            </a:r>
            <a:r>
              <a:rPr sz="4000" spc="-25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tecnologia?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2506</TotalTime>
  <Words>2803</Words>
  <Application>Microsoft Macintosh PowerPoint</Application>
  <PresentationFormat>Apresentação na tela (4:3)</PresentationFormat>
  <Paragraphs>422</Paragraphs>
  <Slides>149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149</vt:i4>
      </vt:variant>
    </vt:vector>
  </HeadingPairs>
  <TitlesOfParts>
    <vt:vector size="153" baseType="lpstr">
      <vt:lpstr>Calibri</vt:lpstr>
      <vt:lpstr>Times New Roman</vt:lpstr>
      <vt:lpstr>Arial</vt:lpstr>
      <vt:lpstr>Office Theme</vt:lpstr>
      <vt:lpstr>Acervos em rede e memória em  tempos de cultura digital: experiências e desafios do projeto Tainacan</vt:lpstr>
      <vt:lpstr>Quem nós somos</vt:lpstr>
      <vt:lpstr>Quem nós somos</vt:lpstr>
      <vt:lpstr>Quem nós somos</vt:lpstr>
      <vt:lpstr>Diagnóstico: a situação e o histórico  das iniciativas voltadas ao  desenvolvimento dos acervos  memoriais digitais no Brasil e no  exterior</vt:lpstr>
      <vt:lpstr>Breve histórico das iniciativas no  campo das políticas públicas</vt:lpstr>
      <vt:lpstr>Iniciativas</vt:lpstr>
      <vt:lpstr>Iniciativas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Iniciativas</vt:lpstr>
      <vt:lpstr>Apresentação do PowerPoint</vt:lpstr>
      <vt:lpstr>Iniciativas</vt:lpstr>
      <vt:lpstr>Apresentação do PowerPoint</vt:lpstr>
      <vt:lpstr>Apresentação do PowerPoint</vt:lpstr>
      <vt:lpstr>Iniciativas</vt:lpstr>
      <vt:lpstr>Iniciativas</vt:lpstr>
      <vt:lpstr>Iniciativas</vt:lpstr>
      <vt:lpstr>Iniciativas</vt:lpstr>
      <vt:lpstr>Apresentação do PowerPoint</vt:lpstr>
      <vt:lpstr>Apresentação do PowerPoint</vt:lpstr>
      <vt:lpstr>Apresentação do PowerPoint</vt:lpstr>
      <vt:lpstr>Iniciativas</vt:lpstr>
      <vt:lpstr>Iniciativas</vt:lpstr>
      <vt:lpstr>Iniciativas</vt:lpstr>
      <vt:lpstr>Iniciativas</vt:lpstr>
      <vt:lpstr>Apresentação do PowerPoint</vt:lpstr>
      <vt:lpstr>Apresentação do PowerPoint</vt:lpstr>
      <vt:lpstr>Iniciativas</vt:lpstr>
      <vt:lpstr>Apresentação do PowerPoint</vt:lpstr>
      <vt:lpstr>Iniciativas</vt:lpstr>
      <vt:lpstr>Apresentação do PowerPoint</vt:lpstr>
      <vt:lpstr>Apresentação do PowerPoint</vt:lpstr>
      <vt:lpstr>Iniciativas</vt:lpstr>
      <vt:lpstr>Apresentação do PowerPoint</vt:lpstr>
      <vt:lpstr>Contexto digital dos equipamentos  culturais no Brasil</vt:lpstr>
      <vt:lpstr>Contexto: equipamentos culturais no Brasil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Como pensar esse problema pela  perspectiva da hiperconectividade da  informação em rede?</vt:lpstr>
      <vt:lpstr>Apresentação do PowerPoint</vt:lpstr>
      <vt:lpstr>O desafio: onde buscar? Como integrar  os acervos?</vt:lpstr>
      <vt:lpstr>Cenário 01 – as instituições disponibilizam informações  de seus acervos na Internet para uso por humanos</vt:lpstr>
      <vt:lpstr>Cenário 02 – as instituições disponibilizam informações de  seus acervos (bases de dados) na Internet para uso por  computadores</vt:lpstr>
      <vt:lpstr>Cenário 03 – as instituições disponibilizam informações  de seus acervos conectadas com outros acervos.</vt:lpstr>
      <vt:lpstr>Cenário 04 – as instituições disponibilizam informações de  seus acervos conectadas com outros acervos utilizando  padrões em comum de descrição dos dados.</vt:lpstr>
      <vt:lpstr>Que práticas tecnológicas na Internet favorecem  no estímulo a essa sociabilidade em rede e  convergência informacional?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Quem tem trabalhado com isso pelo  mundo na área da cultura?</vt:lpstr>
      <vt:lpstr>Os principais serviços de acervo  culturais em rede no mundo</vt:lpstr>
      <vt:lpstr>Europeana</vt:lpstr>
      <vt:lpstr>Mexicana</vt:lpstr>
      <vt:lpstr>Gallica</vt:lpstr>
      <vt:lpstr>DPLA</vt:lpstr>
      <vt:lpstr>TROVE</vt:lpstr>
      <vt:lpstr>DigitalNZ</vt:lpstr>
      <vt:lpstr>Biblioteca Digital Mundial</vt:lpstr>
      <vt:lpstr>Google Arts &amp; Culture</vt:lpstr>
      <vt:lpstr>American Art Collaborative</vt:lpstr>
      <vt:lpstr>Artefacts Canada</vt:lpstr>
      <vt:lpstr>E que impactos esse tipo de iniciativa  produz?</vt:lpstr>
      <vt:lpstr>Caso British Library</vt:lpstr>
      <vt:lpstr>Caso British Library</vt:lpstr>
      <vt:lpstr>Caso Europeana</vt:lpstr>
      <vt:lpstr>Caso Europeana</vt:lpstr>
      <vt:lpstr>Caso Europeana</vt:lpstr>
      <vt:lpstr>(…)</vt:lpstr>
      <vt:lpstr>Como fazer isso: uma política  informacional</vt:lpstr>
      <vt:lpstr>O que temos feito</vt:lpstr>
      <vt:lpstr>O que temos feito: parcerias institucionais</vt:lpstr>
      <vt:lpstr>Contexto de criação do projeto  Tainacan</vt:lpstr>
      <vt:lpstr>Repositório de artigos publicados  produtos do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 solução tecnológica adotada</vt:lpstr>
      <vt:lpstr>Wordpress: solução para publicação de  dados e organização em rede</vt:lpstr>
      <vt:lpstr>Wordpress: solução para publicação de  dados e organização em rede</vt:lpstr>
      <vt:lpstr>Wordpress: vantagens para a realidade  das instituições de cultura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Painel de controle interativo</vt:lpstr>
      <vt:lpstr>Editor de metadados: crie seu próprio  modelo</vt:lpstr>
      <vt:lpstr>Editor de taxonomias: crie seu próprio  modelo</vt:lpstr>
      <vt:lpstr>Tutoriais</vt:lpstr>
      <vt:lpstr>Apresentação do PowerPoint</vt:lpstr>
      <vt:lpstr>Contexto atual: a rede em formação</vt:lpstr>
      <vt:lpstr>Revista Filme Cultura</vt:lpstr>
      <vt:lpstr>Programadora Brasil</vt:lpstr>
      <vt:lpstr>Museu de Arqueologia de Itaipu</vt:lpstr>
      <vt:lpstr>Museu Histórico Nacional</vt:lpstr>
      <vt:lpstr>Museu do Indio</vt:lpstr>
      <vt:lpstr>Instituto Gustavo Rosa</vt:lpstr>
      <vt:lpstr>Instituto Gustavo Rosa</vt:lpstr>
      <vt:lpstr>Adoção por cursos de Museologia</vt:lpstr>
      <vt:lpstr>Universidade Federal do Rio Grande do Sul</vt:lpstr>
      <vt:lpstr>Universidade Federal do Rio Grande do Sul</vt:lpstr>
      <vt:lpstr>Universidade Federal do Rio Grande do Sul</vt:lpstr>
      <vt:lpstr>Universidade Federal do Rio Grande do Sul</vt:lpstr>
      <vt:lpstr>Universidade de Brasília</vt:lpstr>
      <vt:lpstr>Em implantação</vt:lpstr>
      <vt:lpstr>Apresentação do PowerPoint</vt:lpstr>
      <vt:lpstr>Apresentação do PowerPoint</vt:lpstr>
      <vt:lpstr>Apresentação do PowerPoint</vt:lpstr>
      <vt:lpstr>Apresentação do PowerPoint</vt:lpstr>
      <vt:lpstr>Em foco o IBRAM tamanho do acervo dos 10 primeiros museus</vt:lpstr>
      <vt:lpstr>Documentando os projetos  experimentais…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Experimentações</vt:lpstr>
      <vt:lpstr>Experimentos com o Tainacan e  objetos 3DHOP</vt:lpstr>
      <vt:lpstr>Objetos 3D</vt:lpstr>
      <vt:lpstr>Desafios técnicos e operacionais</vt:lpstr>
      <vt:lpstr>Desafios técnicos e operacionais</vt:lpstr>
      <vt:lpstr>Apresentação do PowerPoint</vt:lpstr>
      <vt:lpstr>Obrigado!  daltonmartins@unb.br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Acervos em rede e memória em  tempos de cultura digital: experiências e desafios do projeto Tainacan</dc:title>
  <cp:lastModifiedBy>Usuário do Microsoft Office</cp:lastModifiedBy>
  <cp:revision>1</cp:revision>
  <dcterms:created xsi:type="dcterms:W3CDTF">2019-09-16T00:17:57Z</dcterms:created>
  <dcterms:modified xsi:type="dcterms:W3CDTF">2019-09-17T18:05:21Z</dcterms:modified>
</cp:coreProperties>
</file>